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8"/>
  </p:notesMasterIdLst>
  <p:handoutMasterIdLst>
    <p:handoutMasterId r:id="rId9"/>
  </p:handoutMasterIdLst>
  <p:sldIdLst>
    <p:sldId id="375" r:id="rId2"/>
    <p:sldId id="370" r:id="rId3"/>
    <p:sldId id="373" r:id="rId4"/>
    <p:sldId id="366" r:id="rId5"/>
    <p:sldId id="376" r:id="rId6"/>
    <p:sldId id="369" r:id="rId7"/>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6851356-A9F1-4F0D-AB22-8E0847B17CB4}">
          <p14:sldIdLst>
            <p14:sldId id="375"/>
            <p14:sldId id="370"/>
            <p14:sldId id="373"/>
            <p14:sldId id="366"/>
            <p14:sldId id="376"/>
            <p14:sldId id="369"/>
          </p14:sldIdLst>
        </p14:section>
      </p14:sectionLst>
    </p:ex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006600"/>
    <a:srgbClr val="FFFFCC"/>
    <a:srgbClr val="99D6EC"/>
    <a:srgbClr val="FF5A00"/>
    <a:srgbClr val="0098D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ACD754-9B3C-4DC7-8394-F88B2A8B18B6}" v="6" dt="2026-05-27T02:22:54.48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674" y="102"/>
      </p:cViewPr>
      <p:guideLst>
        <p:guide orient="horz" pos="414"/>
        <p:guide pos="126"/>
      </p:guideLst>
    </p:cSldViewPr>
  </p:slideViewPr>
  <p:notesTextViewPr>
    <p:cViewPr>
      <p:scale>
        <a:sx n="1" d="1"/>
        <a:sy n="1" d="1"/>
      </p:scale>
      <p:origin x="0" y="0"/>
    </p:cViewPr>
  </p:notesTextViewPr>
  <p:notesViewPr>
    <p:cSldViewPr snapToGrid="0">
      <p:cViewPr>
        <p:scale>
          <a:sx n="1" d="2"/>
          <a:sy n="1" d="2"/>
        </p:scale>
        <p:origin x="0" y="0"/>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ja-JP" altLang="en-US" sz="140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400">
                <a:latin typeface="ＭＳ Ｐゴシック" pitchFamily="50" charset="-128"/>
                <a:ea typeface="ＭＳ Ｐゴシック" pitchFamily="50" charset="-128"/>
              </a:defRPr>
            </a:lvl1pPr>
          </a:lstStyle>
          <a:p>
            <a:r>
              <a:rPr lang="ja-JP" altLang="en-US"/>
              <a:t>機密性○</a:t>
            </a:r>
            <a:endParaRPr lang="en-US" altLang="ja-JP"/>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2111114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2664594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1091027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445917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205991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504517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2026/6/18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2026/6/18</a:t>
            </a:fld>
            <a:endParaRPr lang="ja-JP" altLang="en-US"/>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6509857"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大賞　応募案件概要</a:t>
            </a:r>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＜様式２＞</a:t>
            </a:r>
            <a:endParaRPr lang="ja-JP" altLang="en-US" sz="32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D496EE11-E79B-4BE5-94A6-F42B2DF2325D}"/>
              </a:ext>
            </a:extLst>
          </p:cNvPr>
          <p:cNvSpPr txBox="1"/>
          <p:nvPr/>
        </p:nvSpPr>
        <p:spPr>
          <a:xfrm>
            <a:off x="134185" y="375001"/>
            <a:ext cx="9640130" cy="369332"/>
          </a:xfrm>
          <a:prstGeom prst="rect">
            <a:avLst/>
          </a:prstGeom>
          <a:noFill/>
        </p:spPr>
        <p:txBody>
          <a:bodyPr wrap="square" rtlCol="0">
            <a:spAutoFit/>
          </a:bodyPr>
          <a:lstStyle/>
          <a:p>
            <a:r>
              <a:rPr kumimoji="1" lang="ja-JP" altLang="en-US"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案件名：</a:t>
            </a:r>
            <a:r>
              <a:rPr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a:t>
            </a:r>
            <a:r>
              <a:rPr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字以内）</a:t>
            </a:r>
            <a:endPar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52" name="直線コネクタ 51">
            <a:extLst>
              <a:ext uri="{FF2B5EF4-FFF2-40B4-BE49-F238E27FC236}">
                <a16:creationId xmlns:a16="http://schemas.microsoft.com/office/drawing/2014/main" id="{1D926F3B-9EA6-4DFD-8347-DC37D9F2D6B1}"/>
              </a:ext>
            </a:extLst>
          </p:cNvPr>
          <p:cNvCxnSpPr>
            <a:cxnSpLocks/>
          </p:cNvCxnSpPr>
          <p:nvPr/>
        </p:nvCxnSpPr>
        <p:spPr>
          <a:xfrm>
            <a:off x="219741" y="727233"/>
            <a:ext cx="9461586"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0C38FB5D-0D78-4E1E-8A67-31E24B4BE83F}"/>
              </a:ext>
            </a:extLst>
          </p:cNvPr>
          <p:cNvSpPr txBox="1"/>
          <p:nvPr/>
        </p:nvSpPr>
        <p:spPr>
          <a:xfrm>
            <a:off x="134185" y="804511"/>
            <a:ext cx="7038971" cy="369332"/>
          </a:xfrm>
          <a:prstGeom prst="rect">
            <a:avLst/>
          </a:prstGeom>
          <a:noFill/>
        </p:spPr>
        <p:txBody>
          <a:bodyPr wrap="square" rtlCol="0">
            <a:spAutoFit/>
          </a:bodyPr>
          <a:lstStyle/>
          <a:p>
            <a:r>
              <a:rPr kumimoji="1" lang="ja-JP" altLang="en-US"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企業・団体</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名：○○○○・・・</a:t>
            </a:r>
            <a:r>
              <a:rPr lang="en-US" altLang="ja-JP"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会社</a:t>
            </a:r>
            <a:r>
              <a:rPr lang="en-US" altLang="ja-JP"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HP</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の</a:t>
            </a:r>
            <a:r>
              <a:rPr lang="en-US" altLang="ja-JP"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URL】</a:t>
            </a:r>
            <a:endPar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18" name="直線コネクタ 17">
            <a:extLst>
              <a:ext uri="{FF2B5EF4-FFF2-40B4-BE49-F238E27FC236}">
                <a16:creationId xmlns:a16="http://schemas.microsoft.com/office/drawing/2014/main" id="{C0BE18F3-FF32-4891-A88E-3325AB6FAC71}"/>
              </a:ext>
            </a:extLst>
          </p:cNvPr>
          <p:cNvCxnSpPr>
            <a:cxnSpLocks/>
          </p:cNvCxnSpPr>
          <p:nvPr/>
        </p:nvCxnSpPr>
        <p:spPr>
          <a:xfrm>
            <a:off x="219741" y="1128168"/>
            <a:ext cx="9461586"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3" name="表 22">
            <a:extLst>
              <a:ext uri="{FF2B5EF4-FFF2-40B4-BE49-F238E27FC236}">
                <a16:creationId xmlns:a16="http://schemas.microsoft.com/office/drawing/2014/main" id="{901E114B-D741-47F8-9C65-2BAAAC0481CC}"/>
              </a:ext>
            </a:extLst>
          </p:cNvPr>
          <p:cNvGraphicFramePr>
            <a:graphicFrameLocks noGrp="1"/>
          </p:cNvGraphicFramePr>
          <p:nvPr>
            <p:extLst>
              <p:ext uri="{D42A27DB-BD31-4B8C-83A1-F6EECF244321}">
                <p14:modId xmlns:p14="http://schemas.microsoft.com/office/powerpoint/2010/main" val="1916886125"/>
              </p:ext>
            </p:extLst>
          </p:nvPr>
        </p:nvGraphicFramePr>
        <p:xfrm>
          <a:off x="219741" y="1234022"/>
          <a:ext cx="9448385" cy="5477496"/>
        </p:xfrm>
        <a:graphic>
          <a:graphicData uri="http://schemas.openxmlformats.org/drawingml/2006/table">
            <a:tbl>
              <a:tblPr firstRow="1" bandRow="1">
                <a:tableStyleId>{F2DE63D5-997A-4646-A377-4702673A728D}</a:tableStyleId>
              </a:tblPr>
              <a:tblGrid>
                <a:gridCol w="9448385">
                  <a:extLst>
                    <a:ext uri="{9D8B030D-6E8A-4147-A177-3AD203B41FA5}">
                      <a16:colId xmlns:a16="http://schemas.microsoft.com/office/drawing/2014/main" val="2338736714"/>
                    </a:ext>
                  </a:extLst>
                </a:gridCol>
              </a:tblGrid>
              <a:tr h="375104">
                <a:tc>
                  <a:txBody>
                    <a:bodyPr/>
                    <a:lstStyle/>
                    <a:p>
                      <a:pPr algn="l"/>
                      <a:r>
                        <a:rPr kumimoji="1" lang="ja-JP" altLang="en-US" sz="1800" b="1" dirty="0">
                          <a:latin typeface="メイリオ" panose="020B0604030504040204" pitchFamily="50" charset="-128"/>
                          <a:ea typeface="メイリオ" panose="020B0604030504040204" pitchFamily="50" charset="-128"/>
                        </a:rPr>
                        <a:t>取組の内容</a:t>
                      </a:r>
                    </a:p>
                  </a:txBody>
                  <a:tcPr/>
                </a:tc>
                <a:extLst>
                  <a:ext uri="{0D108BD9-81ED-4DB2-BD59-A6C34878D82A}">
                    <a16:rowId xmlns:a16="http://schemas.microsoft.com/office/drawing/2014/main" val="3887823602"/>
                  </a:ext>
                </a:extLst>
              </a:tr>
              <a:tr h="5102392">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400" b="0" u="none" dirty="0">
                          <a:solidFill>
                            <a:schemeClr val="tx1"/>
                          </a:solidFill>
                          <a:latin typeface="メイリオ" panose="020B0604030504040204" pitchFamily="50" charset="-128"/>
                          <a:ea typeface="メイリオ" panose="020B0604030504040204" pitchFamily="50" charset="-128"/>
                        </a:rPr>
                        <a:t>　　　　　　　　　　　　　　　　　　　　　　　　　　　　　　　</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2" name="テキスト ボックス 1">
            <a:extLst>
              <a:ext uri="{FF2B5EF4-FFF2-40B4-BE49-F238E27FC236}">
                <a16:creationId xmlns:a16="http://schemas.microsoft.com/office/drawing/2014/main" id="{81411A0E-476D-C5EF-C9E9-AF6BE986B1C2}"/>
              </a:ext>
            </a:extLst>
          </p:cNvPr>
          <p:cNvSpPr txBox="1"/>
          <p:nvPr/>
        </p:nvSpPr>
        <p:spPr>
          <a:xfrm>
            <a:off x="5797130" y="2038997"/>
            <a:ext cx="3666477" cy="3970318"/>
          </a:xfrm>
          <a:prstGeom prst="rect">
            <a:avLst/>
          </a:prstGeom>
          <a:noFill/>
          <a:ln>
            <a:solidFill>
              <a:schemeClr val="tx1"/>
            </a:solidFill>
          </a:ln>
        </p:spPr>
        <p:txBody>
          <a:bodyPr wrap="square" rtlCol="0">
            <a:spAutoFit/>
          </a:bodyPr>
          <a:lstStyle/>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34E5B435-1DFF-FF64-64F0-EA1547F63207}"/>
              </a:ext>
            </a:extLst>
          </p:cNvPr>
          <p:cNvSpPr txBox="1"/>
          <p:nvPr/>
        </p:nvSpPr>
        <p:spPr>
          <a:xfrm>
            <a:off x="232941" y="1674852"/>
            <a:ext cx="5564189" cy="4801314"/>
          </a:xfrm>
          <a:prstGeom prst="rect">
            <a:avLst/>
          </a:prstGeom>
          <a:noFill/>
        </p:spPr>
        <p:txBody>
          <a:bodyPr wrap="square" rtlCol="0">
            <a:spAutoFit/>
          </a:bodyPr>
          <a:lstStyle/>
          <a:p>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dirty="0">
                <a:latin typeface="メイリオ" panose="020B0604030504040204" pitchFamily="50" charset="-128"/>
                <a:ea typeface="メイリオ" panose="020B0604030504040204" pitchFamily="50" charset="-128"/>
                <a:cs typeface="Meiryo UI" panose="020B0604030504040204" pitchFamily="50" charset="-128"/>
              </a:rPr>
              <a:t>概要</a:t>
            </a:r>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400</a:t>
            </a:r>
            <a:r>
              <a:rPr kumimoji="1"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字程度）</a:t>
            </a:r>
            <a:endParaRPr kumimoji="1" lang="en-US" altLang="ja-JP"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600" b="0" u="none" dirty="0">
                <a:solidFill>
                  <a:schemeClr val="tx1"/>
                </a:solidFill>
                <a:latin typeface="メイリオ" panose="020B0604030504040204" pitchFamily="50" charset="-128"/>
                <a:ea typeface="メイリオ" panose="020B0604030504040204" pitchFamily="50" charset="-128"/>
              </a:rPr>
              <a:t>・・・・・。</a:t>
            </a: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600" b="0" u="none" dirty="0">
                <a:solidFill>
                  <a:schemeClr val="tx1"/>
                </a:solidFill>
                <a:latin typeface="メイリオ" panose="020B0604030504040204" pitchFamily="50" charset="-128"/>
                <a:ea typeface="メイリオ" panose="020B0604030504040204" pitchFamily="50" charset="-128"/>
              </a:rPr>
              <a:t>・・・・・。</a:t>
            </a: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R="0" lvl="0" algn="l" defTabSz="914400" rtl="0" eaLnBrk="1" fontAlgn="auto" latinLnBrk="0" hangingPunct="1">
              <a:lnSpc>
                <a:spcPct val="100000"/>
              </a:lnSpc>
              <a:spcBef>
                <a:spcPts val="0"/>
              </a:spcBef>
              <a:spcAft>
                <a:spcPts val="0"/>
              </a:spcAft>
              <a:buClrTx/>
              <a:buSzTx/>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endParaRPr kumimoji="1" lang="ja-JP" altLang="en-US" sz="16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20872F38-D4C6-0F1A-EFA2-30FBF298D00D}"/>
              </a:ext>
            </a:extLst>
          </p:cNvPr>
          <p:cNvSpPr txBox="1"/>
          <p:nvPr/>
        </p:nvSpPr>
        <p:spPr>
          <a:xfrm>
            <a:off x="1926138" y="2321183"/>
            <a:ext cx="3666477" cy="2308324"/>
          </a:xfrm>
          <a:prstGeom prst="rect">
            <a:avLst/>
          </a:prstGeom>
          <a:solidFill>
            <a:srgbClr val="006600"/>
          </a:solidFill>
        </p:spPr>
        <p:txBody>
          <a:bodyPr wrap="square" rtlCol="0">
            <a:spAutoFit/>
          </a:bodyPr>
          <a:lstStyle/>
          <a:p>
            <a:pPr marL="171450" indent="-171450">
              <a:buFont typeface="Wingdings" panose="05000000000000000000" pitchFamily="2" charset="2"/>
              <a:buChar char="l"/>
              <a:defRPr/>
            </a:pPr>
            <a:r>
              <a:rPr lang="ja-JP" altLang="en-US" sz="1200" b="0" u="none" dirty="0">
                <a:solidFill>
                  <a:schemeClr val="bg1"/>
                </a:solidFill>
                <a:latin typeface="メイリオ" panose="020B0604030504040204" pitchFamily="50" charset="-128"/>
                <a:ea typeface="メイリオ" panose="020B0604030504040204" pitchFamily="50" charset="-128"/>
              </a:rPr>
              <a:t>様式３の内容（背景、取組の内容、効果等）を要約して記載して下さい。</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＜例＞</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〇〇製造に使用する△△において、</a:t>
            </a:r>
            <a:r>
              <a:rPr lang="en-US" altLang="ja-JP" sz="1200" b="0" u="none" dirty="0">
                <a:solidFill>
                  <a:schemeClr val="bg1"/>
                </a:solidFill>
                <a:latin typeface="メイリオ" panose="020B0604030504040204" pitchFamily="50" charset="-128"/>
                <a:ea typeface="メイリオ" panose="020B0604030504040204" pitchFamily="50" charset="-128"/>
              </a:rPr>
              <a:t>××</a:t>
            </a:r>
            <a:r>
              <a:rPr lang="ja-JP" altLang="en-US" sz="1200" b="0" u="none" dirty="0">
                <a:solidFill>
                  <a:schemeClr val="bg1"/>
                </a:solidFill>
                <a:latin typeface="メイリオ" panose="020B0604030504040204" pitchFamily="50" charset="-128"/>
                <a:ea typeface="メイリオ" panose="020B0604030504040204" pitchFamily="50" charset="-128"/>
              </a:rPr>
              <a:t>の技術を　</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活用することにより、□□の課題を解決。</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更に同システムを外販することで地域企業のス</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マート工場の実現に貢献。</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＜例＞</a:t>
            </a: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〇〇製造に使用する△△における、□□の課題</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の解決に向け、</a:t>
            </a:r>
            <a:r>
              <a:rPr lang="en-US" altLang="ja-JP" sz="1200" b="0" u="none" dirty="0">
                <a:solidFill>
                  <a:schemeClr val="bg1"/>
                </a:solidFill>
                <a:latin typeface="メイリオ" panose="020B0604030504040204" pitchFamily="50" charset="-128"/>
                <a:ea typeface="メイリオ" panose="020B0604030504040204" pitchFamily="50" charset="-128"/>
              </a:rPr>
              <a:t>××</a:t>
            </a:r>
            <a:r>
              <a:rPr lang="ja-JP" altLang="en-US" sz="1200" b="0" u="none" dirty="0">
                <a:solidFill>
                  <a:schemeClr val="bg1"/>
                </a:solidFill>
                <a:latin typeface="メイリオ" panose="020B0604030504040204" pitchFamily="50" charset="-128"/>
                <a:ea typeface="メイリオ" panose="020B0604030504040204" pitchFamily="50" charset="-128"/>
              </a:rPr>
              <a:t>技術に係る△△研修を実施。　</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○○製造業の労働生産性の向上に貢献。</a:t>
            </a:r>
          </a:p>
          <a:p>
            <a:pPr>
              <a:defRPr/>
            </a:pPr>
            <a:endParaRPr lang="en-US" altLang="ja-JP" sz="1200" b="0" u="none" dirty="0">
              <a:solidFill>
                <a:schemeClr val="bg1"/>
              </a:solidFill>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47677509-A0AB-45B0-9FDE-CB098D6580C0}"/>
              </a:ext>
            </a:extLst>
          </p:cNvPr>
          <p:cNvSpPr txBox="1"/>
          <p:nvPr/>
        </p:nvSpPr>
        <p:spPr>
          <a:xfrm>
            <a:off x="5958882" y="2177496"/>
            <a:ext cx="3360724" cy="461665"/>
          </a:xfrm>
          <a:prstGeom prst="rect">
            <a:avLst/>
          </a:prstGeom>
          <a:solidFill>
            <a:srgbClr val="006600"/>
          </a:solidFill>
        </p:spPr>
        <p:txBody>
          <a:bodyPr wrap="square" rtlCol="0">
            <a:spAutoFit/>
          </a:bodyPr>
          <a:lstStyle/>
          <a:p>
            <a:pPr>
              <a:defRPr/>
            </a:pPr>
            <a:r>
              <a:rPr lang="ja-JP" altLang="en-US" sz="1200" dirty="0">
                <a:solidFill>
                  <a:schemeClr val="bg1"/>
                </a:solidFill>
                <a:latin typeface="メイリオ" panose="020B0604030504040204" pitchFamily="50" charset="-128"/>
                <a:ea typeface="メイリオ" panose="020B0604030504040204" pitchFamily="50" charset="-128"/>
              </a:rPr>
              <a:t>取組のイメージ図や画像を貼付ください。</a:t>
            </a:r>
            <a:endParaRPr lang="en-US" altLang="ja-JP" sz="1200"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（複数枚の貼付も可能です。）</a:t>
            </a:r>
            <a:endParaRPr lang="en-US" altLang="ja-JP" sz="1200" b="0" u="none" dirty="0">
              <a:solidFill>
                <a:schemeClr val="bg1"/>
              </a:solidFill>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19BF6BC4-7514-124F-819D-D047FF73A97D}"/>
              </a:ext>
            </a:extLst>
          </p:cNvPr>
          <p:cNvSpPr txBox="1"/>
          <p:nvPr/>
        </p:nvSpPr>
        <p:spPr>
          <a:xfrm>
            <a:off x="5592615" y="1669665"/>
            <a:ext cx="2131277" cy="369332"/>
          </a:xfrm>
          <a:prstGeom prst="rect">
            <a:avLst/>
          </a:prstGeom>
          <a:noFill/>
        </p:spPr>
        <p:txBody>
          <a:bodyPr wrap="square">
            <a:spAutoFit/>
          </a:bodyPr>
          <a:lstStyle/>
          <a:p>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dirty="0">
                <a:latin typeface="メイリオ" panose="020B0604030504040204" pitchFamily="50" charset="-128"/>
                <a:ea typeface="メイリオ" panose="020B0604030504040204" pitchFamily="50" charset="-128"/>
                <a:cs typeface="Meiryo UI" panose="020B0604030504040204" pitchFamily="50" charset="-128"/>
              </a:rPr>
              <a:t>取組イメージ</a:t>
            </a:r>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endParaRPr lang="ja-JP" altLang="en-US" dirty="0"/>
          </a:p>
        </p:txBody>
      </p:sp>
      <p:sp>
        <p:nvSpPr>
          <p:cNvPr id="6" name="テキスト ボックス 5">
            <a:extLst>
              <a:ext uri="{FF2B5EF4-FFF2-40B4-BE49-F238E27FC236}">
                <a16:creationId xmlns:a16="http://schemas.microsoft.com/office/drawing/2014/main" id="{0719AA6A-11F8-B397-C59F-D32C247C2BA2}"/>
              </a:ext>
            </a:extLst>
          </p:cNvPr>
          <p:cNvSpPr txBox="1"/>
          <p:nvPr/>
        </p:nvSpPr>
        <p:spPr>
          <a:xfrm>
            <a:off x="7405420" y="35228"/>
            <a:ext cx="2387192" cy="577081"/>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本頁の内容は公表を想定しています。</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文字の大きさは</a:t>
            </a:r>
            <a:r>
              <a:rPr kumimoji="1" lang="en-US" altLang="ja-JP"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16pt</a:t>
            </a:r>
            <a:r>
              <a:rPr kumimoji="1" lang="ja-JP" altLang="en-US"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とし、１枚に収まる</a:t>
            </a:r>
            <a:endParaRPr kumimoji="1" lang="en-US" altLang="ja-JP"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ように</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作成ください。</a:t>
            </a:r>
          </a:p>
        </p:txBody>
      </p:sp>
    </p:spTree>
    <p:extLst>
      <p:ext uri="{BB962C8B-B14F-4D97-AF65-F5344CB8AC3E}">
        <p14:creationId xmlns:p14="http://schemas.microsoft.com/office/powerpoint/2010/main" val="2889143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a:extLst>
              <a:ext uri="{FF2B5EF4-FFF2-40B4-BE49-F238E27FC236}">
                <a16:creationId xmlns:a16="http://schemas.microsoft.com/office/drawing/2014/main" id="{36B03085-72BF-4D46-A33D-0B49C0CFBD12}"/>
              </a:ext>
            </a:extLst>
          </p:cNvPr>
          <p:cNvGraphicFramePr>
            <a:graphicFrameLocks noGrp="1"/>
          </p:cNvGraphicFramePr>
          <p:nvPr>
            <p:extLst>
              <p:ext uri="{D42A27DB-BD31-4B8C-83A1-F6EECF244321}">
                <p14:modId xmlns:p14="http://schemas.microsoft.com/office/powerpoint/2010/main" val="3264098771"/>
              </p:ext>
            </p:extLst>
          </p:nvPr>
        </p:nvGraphicFramePr>
        <p:xfrm>
          <a:off x="219743" y="2255972"/>
          <a:ext cx="9448385" cy="4484587"/>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313851">
                <a:tc>
                  <a:txBody>
                    <a:bodyPr/>
                    <a:lstStyle/>
                    <a:p>
                      <a:pPr algn="l"/>
                      <a:r>
                        <a:rPr kumimoji="1" lang="ja-JP" altLang="en-US" sz="1800" b="1" dirty="0">
                          <a:latin typeface="メイリオ" panose="020B0604030504040204" pitchFamily="50" charset="-128"/>
                          <a:ea typeface="メイリオ" panose="020B0604030504040204" pitchFamily="50" charset="-128"/>
                        </a:rPr>
                        <a:t>取組の内容</a:t>
                      </a:r>
                    </a:p>
                  </a:txBody>
                  <a:tcPr/>
                </a:tc>
                <a:extLst>
                  <a:ext uri="{0D108BD9-81ED-4DB2-BD59-A6C34878D82A}">
                    <a16:rowId xmlns:a16="http://schemas.microsoft.com/office/drawing/2014/main" val="3887823602"/>
                  </a:ext>
                </a:extLst>
              </a:tr>
              <a:tr h="4118827">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大賞　応募案件説明資料</a:t>
            </a:r>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＜様式３＞</a:t>
            </a:r>
            <a:endParaRPr lang="ja-JP" altLang="en-US" sz="320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D496EE11-E79B-4BE5-94A6-F42B2DF2325D}"/>
              </a:ext>
            </a:extLst>
          </p:cNvPr>
          <p:cNvSpPr txBox="1"/>
          <p:nvPr/>
        </p:nvSpPr>
        <p:spPr>
          <a:xfrm>
            <a:off x="134186" y="336901"/>
            <a:ext cx="4448264" cy="369332"/>
          </a:xfrm>
          <a:prstGeom prst="rect">
            <a:avLst/>
          </a:prstGeom>
          <a:noFill/>
        </p:spPr>
        <p:txBody>
          <a:bodyPr wrap="square" rtlCol="0">
            <a:spAutoFit/>
          </a:bodyPr>
          <a:lstStyle/>
          <a:p>
            <a:r>
              <a:rPr kumimoji="1" lang="ja-JP" altLang="en-US" dirty="0">
                <a:solidFill>
                  <a:schemeClr val="accent1"/>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案件名：○○○○・・・</a:t>
            </a:r>
            <a:r>
              <a:rPr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a:t>
            </a:r>
            <a:r>
              <a:rPr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字以内）</a:t>
            </a:r>
            <a:endParaRPr kumimoji="1"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52" name="直線コネクタ 51">
            <a:extLst>
              <a:ext uri="{FF2B5EF4-FFF2-40B4-BE49-F238E27FC236}">
                <a16:creationId xmlns:a16="http://schemas.microsoft.com/office/drawing/2014/main" id="{1D926F3B-9EA6-4DFD-8347-DC37D9F2D6B1}"/>
              </a:ext>
            </a:extLst>
          </p:cNvPr>
          <p:cNvCxnSpPr>
            <a:cxnSpLocks/>
          </p:cNvCxnSpPr>
          <p:nvPr/>
        </p:nvCxnSpPr>
        <p:spPr>
          <a:xfrm>
            <a:off x="222207" y="683628"/>
            <a:ext cx="946158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CF1E260C-7AE8-40C1-AB9A-299DA2FA21E2}"/>
              </a:ext>
            </a:extLst>
          </p:cNvPr>
          <p:cNvSpPr txBox="1"/>
          <p:nvPr/>
        </p:nvSpPr>
        <p:spPr>
          <a:xfrm>
            <a:off x="134186" y="680768"/>
            <a:ext cx="4448264" cy="369332"/>
          </a:xfrm>
          <a:prstGeom prst="rect">
            <a:avLst/>
          </a:prstGeom>
          <a:noFill/>
        </p:spPr>
        <p:txBody>
          <a:bodyPr wrap="square" rtlCol="0">
            <a:spAutoFit/>
          </a:bodyPr>
          <a:lstStyle/>
          <a:p>
            <a:r>
              <a:rPr kumimoji="1" lang="ja-JP" altLang="en-US">
                <a:solidFill>
                  <a:schemeClr val="accent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企業・団体</a:t>
            </a:r>
            <a:r>
              <a:rPr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名：○○○○・・・</a:t>
            </a:r>
            <a:endPar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18" name="直線コネクタ 17">
            <a:extLst>
              <a:ext uri="{FF2B5EF4-FFF2-40B4-BE49-F238E27FC236}">
                <a16:creationId xmlns:a16="http://schemas.microsoft.com/office/drawing/2014/main" id="{B06B7022-3136-47EF-A6C7-C24CAF2A639A}"/>
              </a:ext>
            </a:extLst>
          </p:cNvPr>
          <p:cNvCxnSpPr>
            <a:cxnSpLocks/>
          </p:cNvCxnSpPr>
          <p:nvPr/>
        </p:nvCxnSpPr>
        <p:spPr>
          <a:xfrm>
            <a:off x="222207" y="1027495"/>
            <a:ext cx="946158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C10044C8-AD65-4AA2-B492-F2D2F7F911F7}"/>
              </a:ext>
            </a:extLst>
          </p:cNvPr>
          <p:cNvSpPr txBox="1"/>
          <p:nvPr/>
        </p:nvSpPr>
        <p:spPr>
          <a:xfrm>
            <a:off x="2840533" y="2645181"/>
            <a:ext cx="6757200" cy="2246769"/>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どのようなデジタル技術に係るどのような取組なのか、予備知識のない方でもわかるように平易な表現で簡潔に記入してください。</a:t>
            </a:r>
          </a:p>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専門用語を用いる場合は、適宜注釈を入れてください。</a:t>
            </a:r>
          </a:p>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独自性・新規性・先進性等について、従来の製品・サービス／取組と比べて優れている点を具体的に記入してください。</a:t>
            </a: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＜例＞〇〇製造に使用する△△において、従来は□□の課題があった。</a:t>
            </a:r>
            <a:r>
              <a:rPr lang="en-US" altLang="ja-JP" sz="1400" b="0" u="none" dirty="0">
                <a:solidFill>
                  <a:schemeClr val="bg1"/>
                </a:solidFill>
                <a:latin typeface="メイリオ" panose="020B0604030504040204" pitchFamily="50" charset="-128"/>
                <a:ea typeface="メイリオ" panose="020B0604030504040204" pitchFamily="50" charset="-128"/>
              </a:rPr>
              <a:t>××</a:t>
            </a: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といった技術を用いることで課題を解決、「非接触」で遠隔からの操作</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を容易に行うことを可能とし、事業所全体の労働生産性が●</a:t>
            </a:r>
            <a:r>
              <a:rPr lang="en-US" altLang="ja-JP" sz="1400" b="0" u="none" dirty="0">
                <a:solidFill>
                  <a:schemeClr val="bg1"/>
                </a:solidFill>
                <a:latin typeface="メイリオ" panose="020B0604030504040204" pitchFamily="50" charset="-128"/>
                <a:ea typeface="メイリオ" panose="020B0604030504040204" pitchFamily="50" charset="-128"/>
              </a:rPr>
              <a:t>%</a:t>
            </a:r>
            <a:r>
              <a:rPr lang="ja-JP" altLang="en-US" sz="1400" b="0" u="none" dirty="0">
                <a:solidFill>
                  <a:schemeClr val="bg1"/>
                </a:solidFill>
                <a:latin typeface="メイリオ" panose="020B0604030504040204" pitchFamily="50" charset="-128"/>
                <a:ea typeface="メイリオ" panose="020B0604030504040204" pitchFamily="50" charset="-128"/>
              </a:rPr>
              <a:t>向上した。</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更に、同システムを外販することで地域企業のスマート工場の実現に貢</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献している。</a:t>
            </a:r>
            <a:endParaRPr lang="en-US" altLang="ja-JP" sz="1400" b="0" u="none" dirty="0">
              <a:solidFill>
                <a:schemeClr val="bg1"/>
              </a:solidFill>
              <a:latin typeface="メイリオ" panose="020B0604030504040204" pitchFamily="50" charset="-128"/>
              <a:ea typeface="メイリオ" panose="020B0604030504040204" pitchFamily="50" charset="-128"/>
            </a:endParaRPr>
          </a:p>
        </p:txBody>
      </p:sp>
      <p:graphicFrame>
        <p:nvGraphicFramePr>
          <p:cNvPr id="9" name="表 8">
            <a:extLst>
              <a:ext uri="{FF2B5EF4-FFF2-40B4-BE49-F238E27FC236}">
                <a16:creationId xmlns:a16="http://schemas.microsoft.com/office/drawing/2014/main" id="{F1B6A2D2-DC9E-5A97-04C1-FAC9E47EAFA0}"/>
              </a:ext>
            </a:extLst>
          </p:cNvPr>
          <p:cNvGraphicFramePr>
            <a:graphicFrameLocks noGrp="1"/>
          </p:cNvGraphicFramePr>
          <p:nvPr>
            <p:extLst>
              <p:ext uri="{D42A27DB-BD31-4B8C-83A1-F6EECF244321}">
                <p14:modId xmlns:p14="http://schemas.microsoft.com/office/powerpoint/2010/main" val="1835709047"/>
              </p:ext>
            </p:extLst>
          </p:nvPr>
        </p:nvGraphicFramePr>
        <p:xfrm>
          <a:off x="235408" y="1104276"/>
          <a:ext cx="9448385" cy="1054606"/>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332532">
                <a:tc>
                  <a:txBody>
                    <a:bodyPr/>
                    <a:lstStyle/>
                    <a:p>
                      <a:pPr algn="l"/>
                      <a:r>
                        <a:rPr kumimoji="1" lang="ja-JP" altLang="en-US" sz="1800" b="1" dirty="0">
                          <a:latin typeface="メイリオ" panose="020B0604030504040204" pitchFamily="50" charset="-128"/>
                          <a:ea typeface="メイリオ" panose="020B0604030504040204" pitchFamily="50" charset="-128"/>
                        </a:rPr>
                        <a:t>アピールポイント</a:t>
                      </a:r>
                    </a:p>
                  </a:txBody>
                  <a:tcPr/>
                </a:tc>
                <a:extLst>
                  <a:ext uri="{0D108BD9-81ED-4DB2-BD59-A6C34878D82A}">
                    <a16:rowId xmlns:a16="http://schemas.microsoft.com/office/drawing/2014/main" val="3887823602"/>
                  </a:ext>
                </a:extLst>
              </a:tr>
              <a:tr h="688846">
                <a:tc>
                  <a:txBody>
                    <a:bodyPr/>
                    <a:lstStyle/>
                    <a:p>
                      <a:pPr marL="285750" indent="-2857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8" name="テキスト ボックス 7">
            <a:extLst>
              <a:ext uri="{FF2B5EF4-FFF2-40B4-BE49-F238E27FC236}">
                <a16:creationId xmlns:a16="http://schemas.microsoft.com/office/drawing/2014/main" id="{4FF0D103-515A-C673-99FB-7EAA3ED0F0B5}"/>
              </a:ext>
            </a:extLst>
          </p:cNvPr>
          <p:cNvSpPr txBox="1"/>
          <p:nvPr/>
        </p:nvSpPr>
        <p:spPr>
          <a:xfrm>
            <a:off x="5788241" y="1502042"/>
            <a:ext cx="3809492" cy="577081"/>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050" dirty="0">
                <a:solidFill>
                  <a:schemeClr val="bg1"/>
                </a:solidFill>
                <a:latin typeface="メイリオ" panose="020B0604030504040204" pitchFamily="50" charset="-128"/>
                <a:ea typeface="メイリオ" panose="020B0604030504040204" pitchFamily="50" charset="-128"/>
              </a:rPr>
              <a:t>取組の内容における特徴・成果を簡潔に記載ください。</a:t>
            </a:r>
            <a:endParaRPr lang="en-US" altLang="ja-JP" sz="1050" dirty="0">
              <a:solidFill>
                <a:schemeClr val="bg1"/>
              </a:solidFill>
              <a:latin typeface="メイリオ" panose="020B0604030504040204" pitchFamily="50" charset="-128"/>
              <a:ea typeface="メイリオ" panose="020B0604030504040204" pitchFamily="50" charset="-128"/>
            </a:endParaRPr>
          </a:p>
          <a:p>
            <a:pPr>
              <a:defRPr/>
            </a:pPr>
            <a:r>
              <a:rPr lang="ja-JP" altLang="en-US" sz="1050" dirty="0">
                <a:solidFill>
                  <a:schemeClr val="bg1"/>
                </a:solidFill>
                <a:latin typeface="メイリオ" panose="020B0604030504040204" pitchFamily="50" charset="-128"/>
                <a:ea typeface="メイリオ" panose="020B0604030504040204" pitchFamily="50" charset="-128"/>
              </a:rPr>
              <a:t>　例）内製システムで作業時間の〇時間短縮に成功！／</a:t>
            </a:r>
            <a:endParaRPr lang="en-US" altLang="ja-JP" sz="1050" dirty="0">
              <a:solidFill>
                <a:schemeClr val="bg1"/>
              </a:solidFill>
              <a:latin typeface="メイリオ" panose="020B0604030504040204" pitchFamily="50" charset="-128"/>
              <a:ea typeface="メイリオ" panose="020B0604030504040204" pitchFamily="50" charset="-128"/>
            </a:endParaRPr>
          </a:p>
          <a:p>
            <a:pPr>
              <a:defRPr/>
            </a:pPr>
            <a:r>
              <a:rPr lang="ja-JP" altLang="en-US" sz="1050" dirty="0">
                <a:solidFill>
                  <a:schemeClr val="bg1"/>
                </a:solidFill>
                <a:latin typeface="メイリオ" panose="020B0604030504040204" pitchFamily="50" charset="-128"/>
                <a:ea typeface="メイリオ" panose="020B0604030504040204" pitchFamily="50" charset="-128"/>
              </a:rPr>
              <a:t>　　　</a:t>
            </a:r>
            <a:r>
              <a:rPr lang="en-US" altLang="ja-JP" sz="1050" dirty="0">
                <a:solidFill>
                  <a:schemeClr val="bg1"/>
                </a:solidFill>
                <a:latin typeface="メイリオ" panose="020B0604030504040204" pitchFamily="50" charset="-128"/>
                <a:ea typeface="メイリオ" panose="020B0604030504040204" pitchFamily="50" charset="-128"/>
              </a:rPr>
              <a:t>AI</a:t>
            </a:r>
            <a:r>
              <a:rPr lang="ja-JP" altLang="en-US" sz="1050" dirty="0">
                <a:solidFill>
                  <a:schemeClr val="bg1"/>
                </a:solidFill>
                <a:latin typeface="メイリオ" panose="020B0604030504040204" pitchFamily="50" charset="-128"/>
                <a:ea typeface="メイリオ" panose="020B0604030504040204" pitchFamily="50" charset="-128"/>
              </a:rPr>
              <a:t>を活用した顧客動向分析で売上高〇</a:t>
            </a:r>
            <a:r>
              <a:rPr lang="en-US" altLang="ja-JP" sz="1050" dirty="0">
                <a:solidFill>
                  <a:schemeClr val="bg1"/>
                </a:solidFill>
                <a:latin typeface="メイリオ" panose="020B0604030504040204" pitchFamily="50" charset="-128"/>
                <a:ea typeface="メイリオ" panose="020B0604030504040204" pitchFamily="50" charset="-128"/>
              </a:rPr>
              <a:t>%</a:t>
            </a:r>
            <a:r>
              <a:rPr lang="ja-JP" altLang="en-US" sz="1050" dirty="0">
                <a:solidFill>
                  <a:schemeClr val="bg1"/>
                </a:solidFill>
                <a:latin typeface="メイリオ" panose="020B0604030504040204" pitchFamily="50" charset="-128"/>
                <a:ea typeface="メイリオ" panose="020B0604030504040204" pitchFamily="50" charset="-128"/>
              </a:rPr>
              <a:t>アップ！　 　</a:t>
            </a:r>
            <a:endParaRPr lang="en-US" altLang="ja-JP" sz="1050" b="0" u="none" dirty="0">
              <a:solidFill>
                <a:schemeClr val="bg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8C1F8DA5-BB82-2C00-E0D5-DE1D6BE9D7BD}"/>
              </a:ext>
            </a:extLst>
          </p:cNvPr>
          <p:cNvSpPr txBox="1"/>
          <p:nvPr/>
        </p:nvSpPr>
        <p:spPr>
          <a:xfrm>
            <a:off x="6270828" y="53906"/>
            <a:ext cx="3580888" cy="900246"/>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様式は取組のイメージ図や画像等も活用し作成ください。</a:t>
            </a: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枠内に記載しきれない場合は、枠を調整してご記載ください。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枚に収まらなければ、スライドを追加してご記載ください。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枚までに収めてください）</a:t>
            </a:r>
          </a:p>
        </p:txBody>
      </p:sp>
    </p:spTree>
    <p:extLst>
      <p:ext uri="{BB962C8B-B14F-4D97-AF65-F5344CB8AC3E}">
        <p14:creationId xmlns:p14="http://schemas.microsoft.com/office/powerpoint/2010/main" val="1321872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a:extLst>
              <a:ext uri="{FF2B5EF4-FFF2-40B4-BE49-F238E27FC236}">
                <a16:creationId xmlns:a16="http://schemas.microsoft.com/office/drawing/2014/main" id="{36B03085-72BF-4D46-A33D-0B49C0CFBD12}"/>
              </a:ext>
            </a:extLst>
          </p:cNvPr>
          <p:cNvGraphicFramePr>
            <a:graphicFrameLocks noGrp="1"/>
          </p:cNvGraphicFramePr>
          <p:nvPr>
            <p:extLst>
              <p:ext uri="{D42A27DB-BD31-4B8C-83A1-F6EECF244321}">
                <p14:modId xmlns:p14="http://schemas.microsoft.com/office/powerpoint/2010/main" val="4258648484"/>
              </p:ext>
            </p:extLst>
          </p:nvPr>
        </p:nvGraphicFramePr>
        <p:xfrm>
          <a:off x="228807" y="688795"/>
          <a:ext cx="9448385" cy="4861209"/>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135368">
                <a:tc>
                  <a:txBody>
                    <a:bodyPr/>
                    <a:lstStyle/>
                    <a:p>
                      <a:pPr algn="l"/>
                      <a:r>
                        <a:rPr kumimoji="1" lang="ja-JP" altLang="en-US" sz="1800" b="1" dirty="0">
                          <a:latin typeface="メイリオ" panose="020B0604030504040204" pitchFamily="50" charset="-128"/>
                          <a:ea typeface="メイリオ" panose="020B0604030504040204" pitchFamily="50" charset="-128"/>
                        </a:rPr>
                        <a:t>取組の背景・ストーリーなど</a:t>
                      </a:r>
                    </a:p>
                  </a:txBody>
                  <a:tcPr/>
                </a:tc>
                <a:extLst>
                  <a:ext uri="{0D108BD9-81ED-4DB2-BD59-A6C34878D82A}">
                    <a16:rowId xmlns:a16="http://schemas.microsoft.com/office/drawing/2014/main" val="3887823602"/>
                  </a:ext>
                </a:extLst>
              </a:tr>
              <a:tr h="449544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大賞　応募案件説明資料</a:t>
            </a:r>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＜様式３＞</a:t>
            </a:r>
            <a:endParaRPr lang="ja-JP" altLang="en-US" sz="32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C10044C8-AD65-4AA2-B492-F2D2F7F911F7}"/>
              </a:ext>
            </a:extLst>
          </p:cNvPr>
          <p:cNvSpPr txBox="1"/>
          <p:nvPr/>
        </p:nvSpPr>
        <p:spPr>
          <a:xfrm>
            <a:off x="2876553" y="1080845"/>
            <a:ext cx="6757588" cy="1600438"/>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開発や取組に至ったきっかけ、背景、取組実施に至るまでのストーリー等を説明してください。</a:t>
            </a:r>
          </a:p>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課題解決の難易度や、それを解決した創意工夫などを具体的に記入してください。</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＜例＞人材不足の背景から製造現場のスマート化に対応するべく、</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○○といったデジタル技術を用いて□□を行うシステムを開発した。</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○○の□□への応用は技術的に難しく、あまり前例がないが◇◇したこ　</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とにより実現にいたった。</a:t>
            </a:r>
          </a:p>
        </p:txBody>
      </p:sp>
      <p:graphicFrame>
        <p:nvGraphicFramePr>
          <p:cNvPr id="4" name="表 3">
            <a:extLst>
              <a:ext uri="{FF2B5EF4-FFF2-40B4-BE49-F238E27FC236}">
                <a16:creationId xmlns:a16="http://schemas.microsoft.com/office/drawing/2014/main" id="{B28117FB-D0C7-B730-6D0A-5CF089B7A83B}"/>
              </a:ext>
            </a:extLst>
          </p:cNvPr>
          <p:cNvGraphicFramePr>
            <a:graphicFrameLocks noGrp="1"/>
          </p:cNvGraphicFramePr>
          <p:nvPr>
            <p:extLst>
              <p:ext uri="{D42A27DB-BD31-4B8C-83A1-F6EECF244321}">
                <p14:modId xmlns:p14="http://schemas.microsoft.com/office/powerpoint/2010/main" val="3939833256"/>
              </p:ext>
            </p:extLst>
          </p:nvPr>
        </p:nvGraphicFramePr>
        <p:xfrm>
          <a:off x="228807" y="5612896"/>
          <a:ext cx="9448385" cy="1142496"/>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188529">
                <a:tc>
                  <a:txBody>
                    <a:bodyPr/>
                    <a:lstStyle/>
                    <a:p>
                      <a:pPr algn="l"/>
                      <a:r>
                        <a:rPr kumimoji="1" lang="ja-JP" altLang="en-US" sz="1800" b="1" dirty="0">
                          <a:latin typeface="メイリオ" panose="020B0604030504040204" pitchFamily="50" charset="-128"/>
                          <a:ea typeface="メイリオ" panose="020B0604030504040204" pitchFamily="50" charset="-128"/>
                        </a:rPr>
                        <a:t>取組にあたって活用した支援など</a:t>
                      </a:r>
                    </a:p>
                  </a:txBody>
                  <a:tcPr/>
                </a:tc>
                <a:extLst>
                  <a:ext uri="{0D108BD9-81ED-4DB2-BD59-A6C34878D82A}">
                    <a16:rowId xmlns:a16="http://schemas.microsoft.com/office/drawing/2014/main" val="3887823602"/>
                  </a:ext>
                </a:extLst>
              </a:tr>
              <a:tr h="776736">
                <a:tc>
                  <a:txBody>
                    <a:bodyPr/>
                    <a:lstStyle/>
                    <a:p>
                      <a:pPr marL="285750" indent="-2857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5" name="テキスト ボックス 4">
            <a:extLst>
              <a:ext uri="{FF2B5EF4-FFF2-40B4-BE49-F238E27FC236}">
                <a16:creationId xmlns:a16="http://schemas.microsoft.com/office/drawing/2014/main" id="{8EA0C7CB-954F-D97C-2413-9A6369495BC6}"/>
              </a:ext>
            </a:extLst>
          </p:cNvPr>
          <p:cNvSpPr txBox="1"/>
          <p:nvPr/>
        </p:nvSpPr>
        <p:spPr>
          <a:xfrm>
            <a:off x="2099815" y="6030256"/>
            <a:ext cx="7534326" cy="307777"/>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取組にあたって活用した支援について、該当があれば簡潔に記載してください。</a:t>
            </a:r>
            <a:endParaRPr lang="en-US" altLang="ja-JP" sz="1400" b="0" u="none" dirty="0">
              <a:solidFill>
                <a:schemeClr val="bg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1000F438-EE2D-9EB2-DB85-90555AF154FD}"/>
              </a:ext>
            </a:extLst>
          </p:cNvPr>
          <p:cNvSpPr txBox="1"/>
          <p:nvPr/>
        </p:nvSpPr>
        <p:spPr>
          <a:xfrm>
            <a:off x="6270828" y="53906"/>
            <a:ext cx="3580888" cy="738664"/>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様式は取組のイメージ図や画像等も活用し作成ください。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枠内に記載しきれない場合は、枠を調整してご記載ください。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枚に収めてください。</a:t>
            </a:r>
          </a:p>
        </p:txBody>
      </p:sp>
    </p:spTree>
    <p:extLst>
      <p:ext uri="{BB962C8B-B14F-4D97-AF65-F5344CB8AC3E}">
        <p14:creationId xmlns:p14="http://schemas.microsoft.com/office/powerpoint/2010/main" val="311436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大賞　応募案件説明資料</a:t>
            </a:r>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＜様式３＞</a:t>
            </a:r>
            <a:endParaRPr lang="ja-JP" altLang="en-US" sz="3200">
              <a:solidFill>
                <a:schemeClr val="tx1">
                  <a:lumMod val="85000"/>
                  <a:lumOff val="15000"/>
                </a:schemeClr>
              </a:solidFill>
              <a:latin typeface="メイリオ" panose="020B0604030504040204" pitchFamily="50" charset="-128"/>
              <a:ea typeface="メイリオ" panose="020B0604030504040204" pitchFamily="50" charset="-128"/>
            </a:endParaRPr>
          </a:p>
        </p:txBody>
      </p:sp>
      <p:graphicFrame>
        <p:nvGraphicFramePr>
          <p:cNvPr id="56" name="表 55">
            <a:extLst>
              <a:ext uri="{FF2B5EF4-FFF2-40B4-BE49-F238E27FC236}">
                <a16:creationId xmlns:a16="http://schemas.microsoft.com/office/drawing/2014/main" id="{43690028-8F35-43A0-90A1-9EDC31C3A250}"/>
              </a:ext>
            </a:extLst>
          </p:cNvPr>
          <p:cNvGraphicFramePr>
            <a:graphicFrameLocks noGrp="1"/>
          </p:cNvGraphicFramePr>
          <p:nvPr>
            <p:extLst>
              <p:ext uri="{D42A27DB-BD31-4B8C-83A1-F6EECF244321}">
                <p14:modId xmlns:p14="http://schemas.microsoft.com/office/powerpoint/2010/main" val="3387267172"/>
              </p:ext>
            </p:extLst>
          </p:nvPr>
        </p:nvGraphicFramePr>
        <p:xfrm>
          <a:off x="228807" y="641010"/>
          <a:ext cx="9448385" cy="6079385"/>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391101">
                <a:tc>
                  <a:txBody>
                    <a:bodyPr/>
                    <a:lstStyle/>
                    <a:p>
                      <a:pPr algn="l"/>
                      <a:r>
                        <a:rPr kumimoji="1" lang="ja-JP" altLang="en-US" sz="1800" b="1" dirty="0">
                          <a:latin typeface="メイリオ" panose="020B0604030504040204" pitchFamily="50" charset="-128"/>
                          <a:ea typeface="メイリオ" panose="020B0604030504040204" pitchFamily="50" charset="-128"/>
                        </a:rPr>
                        <a:t>評価事項との関係</a:t>
                      </a:r>
                    </a:p>
                  </a:txBody>
                  <a:tcPr/>
                </a:tc>
                <a:extLst>
                  <a:ext uri="{0D108BD9-81ED-4DB2-BD59-A6C34878D82A}">
                    <a16:rowId xmlns:a16="http://schemas.microsoft.com/office/drawing/2014/main" val="3887823602"/>
                  </a:ext>
                </a:extLst>
              </a:tr>
              <a:tr h="5688284">
                <a:tc>
                  <a:txBody>
                    <a:bodyPr/>
                    <a:lstStyle/>
                    <a:p>
                      <a:pPr marL="0" indent="0">
                        <a:buFont typeface="Wingdings" panose="05000000000000000000" pitchFamily="2" charset="2"/>
                        <a:buNone/>
                        <a:defRPr/>
                      </a:pPr>
                      <a:r>
                        <a:rPr lang="ja-JP" altLang="en-US" sz="1400" b="0" u="none" dirty="0">
                          <a:solidFill>
                            <a:schemeClr val="tx1"/>
                          </a:solidFill>
                          <a:latin typeface="メイリオ" panose="020B0604030504040204" pitchFamily="50" charset="-128"/>
                          <a:ea typeface="メイリオ" panose="020B0604030504040204" pitchFamily="50" charset="-128"/>
                        </a:rPr>
                        <a:t>＜①経営貢献度＞</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tx1"/>
                          </a:solidFill>
                          <a:latin typeface="メイリオ" panose="020B0604030504040204" pitchFamily="50" charset="-128"/>
                          <a:ea typeface="メイリオ" panose="020B0604030504040204" pitchFamily="50" charset="-128"/>
                        </a:rPr>
                        <a:t>＜②組織性＞</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tx1"/>
                          </a:solidFill>
                          <a:latin typeface="メイリオ" panose="020B0604030504040204" pitchFamily="50" charset="-128"/>
                          <a:ea typeface="メイリオ" panose="020B0604030504040204" pitchFamily="50" charset="-128"/>
                        </a:rPr>
                        <a:t>＜③革新性＞</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2" name="テキスト ボックス 1">
            <a:extLst>
              <a:ext uri="{FF2B5EF4-FFF2-40B4-BE49-F238E27FC236}">
                <a16:creationId xmlns:a16="http://schemas.microsoft.com/office/drawing/2014/main" id="{82EFE344-905D-88BD-ACE1-6FB67B0A560A}"/>
              </a:ext>
            </a:extLst>
          </p:cNvPr>
          <p:cNvSpPr txBox="1"/>
          <p:nvPr/>
        </p:nvSpPr>
        <p:spPr>
          <a:xfrm>
            <a:off x="6270828" y="53906"/>
            <a:ext cx="3580888" cy="738664"/>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様式は取組のイメージ図や画像等も活用し作成ください。</a:t>
            </a: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枠内に記載しきれない場合は、枠を調整してご記載ください。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u="sng">
                <a:solidFill>
                  <a:srgbClr val="FF0000"/>
                </a:solidFill>
                <a:latin typeface="Meiryo UI" panose="020B0604030504040204" pitchFamily="50" charset="-128"/>
                <a:ea typeface="Meiryo UI" panose="020B0604030504040204" pitchFamily="50" charset="-128"/>
                <a:cs typeface="Meiryo UI" panose="020B0604030504040204" pitchFamily="50" charset="-128"/>
              </a:rPr>
              <a:t>枚までに</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収めてください。</a:t>
            </a:r>
          </a:p>
        </p:txBody>
      </p:sp>
      <p:sp>
        <p:nvSpPr>
          <p:cNvPr id="3" name="テキスト ボックス 2">
            <a:extLst>
              <a:ext uri="{FF2B5EF4-FFF2-40B4-BE49-F238E27FC236}">
                <a16:creationId xmlns:a16="http://schemas.microsoft.com/office/drawing/2014/main" id="{EE308151-2E07-0F57-E2B5-D12D5F128B7C}"/>
              </a:ext>
            </a:extLst>
          </p:cNvPr>
          <p:cNvSpPr txBox="1"/>
          <p:nvPr/>
        </p:nvSpPr>
        <p:spPr>
          <a:xfrm>
            <a:off x="2689934" y="1131329"/>
            <a:ext cx="6853560" cy="4154984"/>
          </a:xfrm>
          <a:prstGeom prst="rect">
            <a:avLst/>
          </a:prstGeom>
          <a:solidFill>
            <a:schemeClr val="tx2">
              <a:lumMod val="75000"/>
            </a:schemeClr>
          </a:solidFill>
        </p:spPr>
        <p:txBody>
          <a:bodyPr wrap="square" rtlCol="0">
            <a:spAutoFit/>
          </a:bodyPr>
          <a:lstStyle/>
          <a:p>
            <a:pPr marL="0" indent="0">
              <a:buFont typeface="Wingdings" panose="05000000000000000000" pitchFamily="2" charset="2"/>
              <a:buNone/>
              <a:defRPr/>
            </a:pPr>
            <a:r>
              <a:rPr lang="ja-JP" altLang="en-US" sz="1200" b="1" u="none" dirty="0">
                <a:solidFill>
                  <a:schemeClr val="bg1"/>
                </a:solidFill>
                <a:latin typeface="メイリオ" panose="020B0604030504040204" pitchFamily="50" charset="-128"/>
                <a:ea typeface="メイリオ" panose="020B0604030504040204" pitchFamily="50" charset="-128"/>
              </a:rPr>
              <a:t>＜①経営貢献度＞</a:t>
            </a:r>
            <a:endParaRPr lang="en-US" altLang="ja-JP" sz="1200" b="1"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200" b="0" u="none" dirty="0">
                <a:solidFill>
                  <a:schemeClr val="bg1"/>
                </a:solidFill>
                <a:latin typeface="メイリオ" panose="020B0604030504040204" pitchFamily="50" charset="-128"/>
                <a:ea typeface="メイリオ" panose="020B0604030504040204" pitchFamily="50" charset="-128"/>
              </a:rPr>
              <a:t>次の観点で、できるだけ数値を用いて定量的、具体的に記入してください。</a:t>
            </a:r>
          </a:p>
          <a:p>
            <a:pPr marL="0" indent="0">
              <a:buFont typeface="Wingdings" panose="05000000000000000000" pitchFamily="2" charset="2"/>
              <a:buNone/>
              <a:defRPr/>
            </a:pPr>
            <a:r>
              <a:rPr lang="ja-JP" altLang="en-US" sz="1200" b="0" u="none" dirty="0">
                <a:solidFill>
                  <a:schemeClr val="bg1"/>
                </a:solidFill>
                <a:latin typeface="メイリオ" panose="020B0604030504040204" pitchFamily="50" charset="-128"/>
                <a:ea typeface="メイリオ" panose="020B0604030504040204" pitchFamily="50" charset="-128"/>
              </a:rPr>
              <a:t>　売上・利益拡大、市場シェア拡大、効率性・生産性向上、性能・品質面の優位性、</a:t>
            </a:r>
            <a:r>
              <a:rPr lang="zh-TW" altLang="en-US" sz="1200" b="0" u="none" dirty="0">
                <a:solidFill>
                  <a:schemeClr val="bg1"/>
                </a:solidFill>
                <a:latin typeface="メイリオ" panose="020B0604030504040204" pitchFamily="50" charset="-128"/>
                <a:ea typeface="メイリオ" panose="020B0604030504040204" pitchFamily="50" charset="-128"/>
              </a:rPr>
              <a:t>新規市場開拓</a:t>
            </a:r>
            <a:r>
              <a:rPr lang="ja-JP" altLang="en-US" sz="1200" b="0" u="none" dirty="0">
                <a:solidFill>
                  <a:schemeClr val="bg1"/>
                </a:solidFill>
                <a:latin typeface="メイリオ" panose="020B0604030504040204" pitchFamily="50" charset="-128"/>
                <a:ea typeface="メイリオ" panose="020B0604030504040204" pitchFamily="50" charset="-128"/>
              </a:rPr>
              <a:t>、他事業への転用・応用可能性、能率向上への寄与</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2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200" b="1" u="none" dirty="0">
                <a:solidFill>
                  <a:schemeClr val="bg1"/>
                </a:solidFill>
                <a:latin typeface="メイリオ" panose="020B0604030504040204" pitchFamily="50" charset="-128"/>
                <a:ea typeface="メイリオ" panose="020B0604030504040204" pitchFamily="50" charset="-128"/>
              </a:rPr>
              <a:t>＜②組織性＞</a:t>
            </a:r>
            <a:endParaRPr lang="en-US" altLang="ja-JP" sz="1200" b="1"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200" b="0" u="none" dirty="0">
                <a:solidFill>
                  <a:schemeClr val="bg1"/>
                </a:solidFill>
                <a:latin typeface="メイリオ" panose="020B0604030504040204" pitchFamily="50" charset="-128"/>
                <a:ea typeface="メイリオ" panose="020B0604030504040204" pitchFamily="50" charset="-128"/>
              </a:rPr>
              <a:t>次の観点で、できるだけ具体的に記入してください。</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200" dirty="0">
                <a:solidFill>
                  <a:schemeClr val="bg1"/>
                </a:solidFill>
                <a:latin typeface="メイリオ" panose="020B0604030504040204" pitchFamily="50" charset="-128"/>
                <a:ea typeface="メイリオ" panose="020B0604030504040204" pitchFamily="50" charset="-128"/>
              </a:rPr>
              <a:t>どのような体制、プロセスで</a:t>
            </a:r>
            <a:r>
              <a:rPr lang="en-US" altLang="ja-JP" sz="1200" dirty="0">
                <a:solidFill>
                  <a:schemeClr val="bg1"/>
                </a:solidFill>
                <a:latin typeface="メイリオ" panose="020B0604030504040204" pitchFamily="50" charset="-128"/>
                <a:ea typeface="メイリオ" panose="020B0604030504040204" pitchFamily="50" charset="-128"/>
              </a:rPr>
              <a:t>DX</a:t>
            </a:r>
            <a:r>
              <a:rPr lang="ja-JP" altLang="en-US" sz="1200" dirty="0">
                <a:solidFill>
                  <a:schemeClr val="bg1"/>
                </a:solidFill>
                <a:latin typeface="メイリオ" panose="020B0604030504040204" pitchFamily="50" charset="-128"/>
                <a:ea typeface="メイリオ" panose="020B0604030504040204" pitchFamily="50" charset="-128"/>
              </a:rPr>
              <a:t>を推進したか</a:t>
            </a:r>
            <a:endParaRPr lang="en-US" altLang="ja-JP" sz="1200"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200" dirty="0">
                <a:solidFill>
                  <a:schemeClr val="bg1"/>
                </a:solidFill>
                <a:latin typeface="メイリオ" panose="020B0604030504040204" pitchFamily="50" charset="-128"/>
                <a:ea typeface="メイリオ" panose="020B0604030504040204" pitchFamily="50" charset="-128"/>
              </a:rPr>
              <a:t>社内で</a:t>
            </a:r>
            <a:r>
              <a:rPr lang="en-US" altLang="ja-JP" sz="1200" dirty="0">
                <a:solidFill>
                  <a:schemeClr val="bg1"/>
                </a:solidFill>
                <a:latin typeface="メイリオ" panose="020B0604030504040204" pitchFamily="50" charset="-128"/>
                <a:ea typeface="メイリオ" panose="020B0604030504040204" pitchFamily="50" charset="-128"/>
              </a:rPr>
              <a:t>DX</a:t>
            </a:r>
            <a:r>
              <a:rPr lang="ja-JP" altLang="en-US" sz="1200" dirty="0">
                <a:solidFill>
                  <a:schemeClr val="bg1"/>
                </a:solidFill>
                <a:latin typeface="メイリオ" panose="020B0604030504040204" pitchFamily="50" charset="-128"/>
                <a:ea typeface="メイリオ" panose="020B0604030504040204" pitchFamily="50" charset="-128"/>
              </a:rPr>
              <a:t>を浸透させるためにどのような工夫を行ったか</a:t>
            </a:r>
            <a:br>
              <a:rPr lang="en-US" altLang="ja-JP" sz="1200" dirty="0">
                <a:solidFill>
                  <a:schemeClr val="bg1"/>
                </a:solidFill>
                <a:latin typeface="メイリオ" panose="020B0604030504040204" pitchFamily="50" charset="-128"/>
                <a:ea typeface="メイリオ" panose="020B0604030504040204" pitchFamily="50" charset="-128"/>
              </a:rPr>
            </a:br>
            <a:r>
              <a:rPr lang="ja-JP" altLang="en-US" sz="1200" b="0" u="none" dirty="0">
                <a:solidFill>
                  <a:schemeClr val="bg1"/>
                </a:solidFill>
                <a:latin typeface="メイリオ" panose="020B0604030504040204" pitchFamily="50" charset="-128"/>
                <a:ea typeface="メイリオ" panose="020B0604030504040204" pitchFamily="50" charset="-128"/>
              </a:rPr>
              <a:t>社内風土・体制の変革のために行ったこと（経営層のリーダーシップ、社員の意識改革、社内横断的取組など）</a:t>
            </a:r>
            <a:r>
              <a:rPr lang="ja-JP" altLang="en-US" sz="1200" dirty="0">
                <a:solidFill>
                  <a:schemeClr val="bg1"/>
                </a:solidFill>
                <a:latin typeface="メイリオ" panose="020B0604030504040204" pitchFamily="50" charset="-128"/>
                <a:ea typeface="メイリオ" panose="020B0604030504040204" pitchFamily="50" charset="-128"/>
              </a:rPr>
              <a:t>はなにか</a:t>
            </a:r>
            <a:r>
              <a:rPr lang="ja-JP" altLang="en-US" sz="1200" b="0" u="none" dirty="0">
                <a:solidFill>
                  <a:schemeClr val="bg1"/>
                </a:solidFill>
                <a:latin typeface="メイリオ" panose="020B0604030504040204" pitchFamily="50" charset="-128"/>
                <a:ea typeface="メイリオ" panose="020B0604030504040204" pitchFamily="50" charset="-128"/>
              </a:rPr>
              <a:t>（例えば、組織全体で横断的に</a:t>
            </a:r>
            <a:r>
              <a:rPr lang="en-US" altLang="ja-JP" sz="1200" b="0" u="none" dirty="0">
                <a:solidFill>
                  <a:schemeClr val="bg1"/>
                </a:solidFill>
                <a:latin typeface="メイリオ" panose="020B0604030504040204" pitchFamily="50" charset="-128"/>
                <a:ea typeface="メイリオ" panose="020B0604030504040204" pitchFamily="50" charset="-128"/>
              </a:rPr>
              <a:t>DX</a:t>
            </a:r>
            <a:r>
              <a:rPr lang="ja-JP" altLang="en-US" sz="1200" b="0" u="none" dirty="0">
                <a:solidFill>
                  <a:schemeClr val="bg1"/>
                </a:solidFill>
                <a:latin typeface="メイリオ" panose="020B0604030504040204" pitchFamily="50" charset="-128"/>
                <a:ea typeface="メイリオ" panose="020B0604030504040204" pitchFamily="50" charset="-128"/>
              </a:rPr>
              <a:t>に取り組み、風土・体制の変革を成し遂げたものを評価します。）</a:t>
            </a:r>
            <a:endParaRPr lang="en-US" altLang="ja-JP" sz="1200"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200" b="0" u="none" dirty="0">
                <a:solidFill>
                  <a:schemeClr val="bg1"/>
                </a:solidFill>
                <a:latin typeface="メイリオ" panose="020B0604030504040204" pitchFamily="50" charset="-128"/>
                <a:ea typeface="メイリオ" panose="020B0604030504040204" pitchFamily="50" charset="-128"/>
              </a:rPr>
              <a:t>本取組が組織全体に対してどのような成果をもたらしたか（働き方改革、従業員の待遇改善など）</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200" b="1"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200" b="1" dirty="0">
                <a:solidFill>
                  <a:schemeClr val="bg1"/>
                </a:solidFill>
                <a:latin typeface="メイリオ" panose="020B0604030504040204" pitchFamily="50" charset="-128"/>
                <a:ea typeface="メイリオ" panose="020B0604030504040204" pitchFamily="50" charset="-128"/>
              </a:rPr>
              <a:t>＜③革新性</a:t>
            </a:r>
            <a:r>
              <a:rPr lang="ja-JP" altLang="en-US" sz="1200" b="1" u="none" dirty="0">
                <a:solidFill>
                  <a:schemeClr val="bg1"/>
                </a:solidFill>
                <a:latin typeface="メイリオ" panose="020B0604030504040204" pitchFamily="50" charset="-128"/>
                <a:ea typeface="メイリオ" panose="020B0604030504040204" pitchFamily="50" charset="-128"/>
              </a:rPr>
              <a:t>＞</a:t>
            </a:r>
            <a:endParaRPr lang="en-US" altLang="ja-JP" sz="1200" b="1" u="none" dirty="0">
              <a:solidFill>
                <a:schemeClr val="bg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b="0" u="none" dirty="0">
                <a:solidFill>
                  <a:schemeClr val="bg1"/>
                </a:solidFill>
                <a:latin typeface="メイリオ" panose="020B0604030504040204" pitchFamily="50" charset="-128"/>
                <a:ea typeface="メイリオ" panose="020B0604030504040204" pitchFamily="50" charset="-128"/>
              </a:rPr>
              <a:t>次の観点で、できるだけ具体的に記入してください。</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dirty="0">
                <a:solidFill>
                  <a:schemeClr val="bg1"/>
                </a:solidFill>
                <a:latin typeface="メイリオ" panose="020B0604030504040204" pitchFamily="50" charset="-128"/>
                <a:ea typeface="メイリオ" panose="020B0604030504040204" pitchFamily="50" charset="-128"/>
              </a:rPr>
              <a:t>本取組においてどのような点に新規性・独自性が認められるか</a:t>
            </a:r>
            <a:endParaRPr lang="en-US" altLang="ja-JP" sz="1200" dirty="0">
              <a:solidFill>
                <a:schemeClr val="bg1"/>
              </a:solidFill>
              <a:latin typeface="メイリオ" panose="020B0604030504040204" pitchFamily="50" charset="-128"/>
              <a:ea typeface="メイリオ" panose="020B0604030504040204" pitchFamily="50" charset="-128"/>
            </a:endParaRPr>
          </a:p>
          <a:p>
            <a:pPr marR="0" lvl="0" algn="l" defTabSz="914400" rtl="0" eaLnBrk="1" fontAlgn="auto" latinLnBrk="0" hangingPunct="1">
              <a:lnSpc>
                <a:spcPct val="100000"/>
              </a:lnSpc>
              <a:spcBef>
                <a:spcPts val="0"/>
              </a:spcBef>
              <a:spcAft>
                <a:spcPts val="0"/>
              </a:spcAft>
              <a:buClrTx/>
              <a:buSzTx/>
              <a:tabLst/>
              <a:defRPr/>
            </a:pPr>
            <a:r>
              <a:rPr lang="ja-JP" altLang="en-US" sz="1200" dirty="0">
                <a:solidFill>
                  <a:schemeClr val="bg1"/>
                </a:solidFill>
                <a:latin typeface="メイリオ" panose="020B0604030504040204" pitchFamily="50" charset="-128"/>
                <a:ea typeface="メイリオ" panose="020B0604030504040204" pitchFamily="50" charset="-128"/>
              </a:rPr>
              <a:t>　（取組の実施にあたり開発・導入したツール自体の評価にとどまらず、その活用手法やビジネ</a:t>
            </a:r>
            <a:endParaRPr lang="en-US" altLang="ja-JP" sz="1200" dirty="0">
              <a:solidFill>
                <a:schemeClr val="bg1"/>
              </a:solidFill>
              <a:latin typeface="メイリオ" panose="020B0604030504040204" pitchFamily="50" charset="-128"/>
              <a:ea typeface="メイリオ" panose="020B0604030504040204" pitchFamily="50" charset="-128"/>
            </a:endParaRPr>
          </a:p>
          <a:p>
            <a:pPr marR="0" lvl="0" algn="l" defTabSz="914400" rtl="0" eaLnBrk="1" fontAlgn="auto" latinLnBrk="0" hangingPunct="1">
              <a:lnSpc>
                <a:spcPct val="100000"/>
              </a:lnSpc>
              <a:spcBef>
                <a:spcPts val="0"/>
              </a:spcBef>
              <a:spcAft>
                <a:spcPts val="0"/>
              </a:spcAft>
              <a:buClrTx/>
              <a:buSzTx/>
              <a:tabLst/>
              <a:defRPr/>
            </a:pPr>
            <a:r>
              <a:rPr lang="ja-JP" altLang="en-US" sz="1200" dirty="0">
                <a:solidFill>
                  <a:schemeClr val="bg1"/>
                </a:solidFill>
                <a:latin typeface="メイリオ" panose="020B0604030504040204" pitchFamily="50" charset="-128"/>
                <a:ea typeface="メイリオ" panose="020B0604030504040204" pitchFamily="50" charset="-128"/>
              </a:rPr>
              <a:t>　　スモデルそのものの新規性・独自性を評価します。）</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dirty="0">
                <a:solidFill>
                  <a:schemeClr val="bg1"/>
                </a:solidFill>
                <a:latin typeface="メイリオ" panose="020B0604030504040204" pitchFamily="50" charset="-128"/>
                <a:ea typeface="メイリオ" panose="020B0604030504040204" pitchFamily="50" charset="-128"/>
              </a:rPr>
              <a:t>業界内での先駆的な取組であるか</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ja-JP" altLang="en-US" sz="1200" b="0" u="none"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14010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42BCD9F-A9EF-ED48-325A-3282A6D93EF8}"/>
              </a:ext>
            </a:extLst>
          </p:cNvPr>
          <p:cNvSpPr txBox="1"/>
          <p:nvPr/>
        </p:nvSpPr>
        <p:spPr>
          <a:xfrm>
            <a:off x="6270828" y="53906"/>
            <a:ext cx="3580888" cy="900246"/>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本項の記載は必須ではありません。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本項は様式の指定はありませんので、前項様式に収まらなかった資料等がある場合は本項を活用ください。</a:t>
            </a: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枚に収めてください。</a:t>
            </a:r>
          </a:p>
        </p:txBody>
      </p:sp>
    </p:spTree>
    <p:extLst>
      <p:ext uri="{BB962C8B-B14F-4D97-AF65-F5344CB8AC3E}">
        <p14:creationId xmlns:p14="http://schemas.microsoft.com/office/powerpoint/2010/main" val="1892231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a:extLst>
              <a:ext uri="{FF2B5EF4-FFF2-40B4-BE49-F238E27FC236}">
                <a16:creationId xmlns:a16="http://schemas.microsoft.com/office/drawing/2014/main" id="{36B03085-72BF-4D46-A33D-0B49C0CFBD12}"/>
              </a:ext>
            </a:extLst>
          </p:cNvPr>
          <p:cNvGraphicFramePr>
            <a:graphicFrameLocks noGrp="1"/>
          </p:cNvGraphicFramePr>
          <p:nvPr>
            <p:extLst>
              <p:ext uri="{D42A27DB-BD31-4B8C-83A1-F6EECF244321}">
                <p14:modId xmlns:p14="http://schemas.microsoft.com/office/powerpoint/2010/main" val="1745027511"/>
              </p:ext>
            </p:extLst>
          </p:nvPr>
        </p:nvGraphicFramePr>
        <p:xfrm>
          <a:off x="228807" y="1601575"/>
          <a:ext cx="9448385" cy="5136575"/>
        </p:xfrm>
        <a:graphic>
          <a:graphicData uri="http://schemas.openxmlformats.org/drawingml/2006/table">
            <a:tbl>
              <a:tblPr firstRow="1" bandRow="1">
                <a:tableStyleId>{72833802-FEF1-4C79-8D5D-14CF1EAF98D9}</a:tableStyleId>
              </a:tblPr>
              <a:tblGrid>
                <a:gridCol w="9448385">
                  <a:extLst>
                    <a:ext uri="{9D8B030D-6E8A-4147-A177-3AD203B41FA5}">
                      <a16:colId xmlns:a16="http://schemas.microsoft.com/office/drawing/2014/main" val="2338736714"/>
                    </a:ext>
                  </a:extLst>
                </a:gridCol>
              </a:tblGrid>
              <a:tr h="382969">
                <a:tc>
                  <a:txBody>
                    <a:bodyPr/>
                    <a:lstStyle/>
                    <a:p>
                      <a:pPr algn="l"/>
                      <a:r>
                        <a:rPr kumimoji="1" lang="ja-JP" altLang="en-US" sz="1800" b="1">
                          <a:latin typeface="Meiryo UI" panose="020B0604030504040204" pitchFamily="50" charset="-128"/>
                          <a:ea typeface="Meiryo UI" panose="020B0604030504040204" pitchFamily="50" charset="-128"/>
                        </a:rPr>
                        <a:t>推薦理由</a:t>
                      </a:r>
                    </a:p>
                  </a:txBody>
                  <a:tcPr/>
                </a:tc>
                <a:extLst>
                  <a:ext uri="{0D108BD9-81ED-4DB2-BD59-A6C34878D82A}">
                    <a16:rowId xmlns:a16="http://schemas.microsoft.com/office/drawing/2014/main" val="3887823602"/>
                  </a:ext>
                </a:extLst>
              </a:tr>
              <a:tr h="4753606">
                <a:tc>
                  <a:txBody>
                    <a:bodyPr/>
                    <a:lstStyle/>
                    <a:p>
                      <a:pPr marL="171450" indent="-1714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大賞　推薦資料</a:t>
            </a:r>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＜様式４＞</a:t>
            </a:r>
            <a:endParaRPr lang="ja-JP" altLang="en-US" sz="320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D496EE11-E79B-4BE5-94A6-F42B2DF2325D}"/>
              </a:ext>
            </a:extLst>
          </p:cNvPr>
          <p:cNvSpPr txBox="1"/>
          <p:nvPr/>
        </p:nvSpPr>
        <p:spPr>
          <a:xfrm>
            <a:off x="134185" y="336901"/>
            <a:ext cx="4969037" cy="369332"/>
          </a:xfrm>
          <a:prstGeom prst="rect">
            <a:avLst/>
          </a:prstGeom>
          <a:noFill/>
        </p:spPr>
        <p:txBody>
          <a:bodyPr wrap="square" rtlCol="0">
            <a:spAutoFit/>
          </a:bodyPr>
          <a:lstStyle/>
          <a:p>
            <a:r>
              <a:rPr kumimoji="1" lang="ja-JP" altLang="en-US">
                <a:solidFill>
                  <a:schemeClr val="accent2"/>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案件名：○○○○・・・</a:t>
            </a:r>
            <a:r>
              <a:rPr lang="ja-JP" altLang="en-US" b="1">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b="1">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a:t>
            </a:r>
            <a:r>
              <a:rPr lang="ja-JP" altLang="en-US" b="1">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字以内）</a:t>
            </a:r>
            <a:endPar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52" name="直線コネクタ 51">
            <a:extLst>
              <a:ext uri="{FF2B5EF4-FFF2-40B4-BE49-F238E27FC236}">
                <a16:creationId xmlns:a16="http://schemas.microsoft.com/office/drawing/2014/main" id="{1D926F3B-9EA6-4DFD-8347-DC37D9F2D6B1}"/>
              </a:ext>
            </a:extLst>
          </p:cNvPr>
          <p:cNvCxnSpPr>
            <a:cxnSpLocks/>
          </p:cNvCxnSpPr>
          <p:nvPr/>
        </p:nvCxnSpPr>
        <p:spPr>
          <a:xfrm>
            <a:off x="222207" y="683628"/>
            <a:ext cx="9461586"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CF1E260C-7AE8-40C1-AB9A-299DA2FA21E2}"/>
              </a:ext>
            </a:extLst>
          </p:cNvPr>
          <p:cNvSpPr txBox="1"/>
          <p:nvPr/>
        </p:nvSpPr>
        <p:spPr>
          <a:xfrm>
            <a:off x="134186" y="680768"/>
            <a:ext cx="4448264" cy="369332"/>
          </a:xfrm>
          <a:prstGeom prst="rect">
            <a:avLst/>
          </a:prstGeom>
          <a:noFill/>
        </p:spPr>
        <p:txBody>
          <a:bodyPr wrap="square" rtlCol="0">
            <a:spAutoFit/>
          </a:bodyPr>
          <a:lstStyle/>
          <a:p>
            <a:r>
              <a:rPr kumimoji="1" lang="ja-JP" altLang="en-US">
                <a:solidFill>
                  <a:schemeClr val="accent2"/>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企業・団体</a:t>
            </a:r>
            <a:r>
              <a:rPr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名：○○○○・・・</a:t>
            </a:r>
            <a:endPar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18" name="直線コネクタ 17">
            <a:extLst>
              <a:ext uri="{FF2B5EF4-FFF2-40B4-BE49-F238E27FC236}">
                <a16:creationId xmlns:a16="http://schemas.microsoft.com/office/drawing/2014/main" id="{B06B7022-3136-47EF-A6C7-C24CAF2A639A}"/>
              </a:ext>
            </a:extLst>
          </p:cNvPr>
          <p:cNvCxnSpPr>
            <a:cxnSpLocks/>
          </p:cNvCxnSpPr>
          <p:nvPr/>
        </p:nvCxnSpPr>
        <p:spPr>
          <a:xfrm>
            <a:off x="222207" y="1027495"/>
            <a:ext cx="9461586"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87579788-A565-4A92-BCD7-147A636DC216}"/>
              </a:ext>
            </a:extLst>
          </p:cNvPr>
          <p:cNvSpPr txBox="1"/>
          <p:nvPr/>
        </p:nvSpPr>
        <p:spPr>
          <a:xfrm>
            <a:off x="6176389" y="55028"/>
            <a:ext cx="3102131" cy="430887"/>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他薦の場合のみ、推薦者にて記載してください。</a:t>
            </a:r>
            <a:endParaRPr kumimoji="1" lang="en-US" altLang="ja-JP" sz="11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6E4C1D41-71AB-4610-BC10-A3364CDF501F}"/>
              </a:ext>
            </a:extLst>
          </p:cNvPr>
          <p:cNvSpPr txBox="1"/>
          <p:nvPr/>
        </p:nvSpPr>
        <p:spPr>
          <a:xfrm>
            <a:off x="134186" y="1087801"/>
            <a:ext cx="4448264" cy="369332"/>
          </a:xfrm>
          <a:prstGeom prst="rect">
            <a:avLst/>
          </a:prstGeom>
          <a:noFill/>
        </p:spPr>
        <p:txBody>
          <a:bodyPr wrap="square" rtlCol="0">
            <a:spAutoFit/>
          </a:bodyPr>
          <a:lstStyle/>
          <a:p>
            <a:r>
              <a:rPr kumimoji="1" lang="ja-JP" altLang="en-US">
                <a:solidFill>
                  <a:schemeClr val="accent2"/>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推薦者名：○○○○・・・</a:t>
            </a:r>
            <a:endPar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21" name="直線コネクタ 20">
            <a:extLst>
              <a:ext uri="{FF2B5EF4-FFF2-40B4-BE49-F238E27FC236}">
                <a16:creationId xmlns:a16="http://schemas.microsoft.com/office/drawing/2014/main" id="{59A732F0-55F8-4F15-B4C1-DE5BD23DB708}"/>
              </a:ext>
            </a:extLst>
          </p:cNvPr>
          <p:cNvCxnSpPr>
            <a:cxnSpLocks/>
          </p:cNvCxnSpPr>
          <p:nvPr/>
        </p:nvCxnSpPr>
        <p:spPr>
          <a:xfrm>
            <a:off x="222207" y="1434528"/>
            <a:ext cx="9461586"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2CFA89B7-1EE7-40AF-829E-E2866726F646}"/>
              </a:ext>
            </a:extLst>
          </p:cNvPr>
          <p:cNvSpPr txBox="1"/>
          <p:nvPr/>
        </p:nvSpPr>
        <p:spPr>
          <a:xfrm>
            <a:off x="3445944" y="2048881"/>
            <a:ext cx="6100263" cy="415498"/>
          </a:xfrm>
          <a:prstGeom prst="rect">
            <a:avLst/>
          </a:prstGeom>
          <a:solidFill>
            <a:srgbClr val="990033"/>
          </a:solidFill>
        </p:spPr>
        <p:txBody>
          <a:bodyPr wrap="square" rtlCol="0">
            <a:spAutoFit/>
          </a:bodyPr>
          <a:lstStyle/>
          <a:p>
            <a:pPr marL="171450" indent="-171450">
              <a:buFont typeface="Wingdings" panose="05000000000000000000" pitchFamily="2" charset="2"/>
              <a:buChar char="l"/>
              <a:defRPr/>
            </a:pPr>
            <a:r>
              <a:rPr lang="ja-JP" altLang="en-US" sz="1050" b="0" u="none" dirty="0">
                <a:solidFill>
                  <a:schemeClr val="bg1"/>
                </a:solidFill>
                <a:latin typeface="メイリオ" panose="020B0604030504040204" pitchFamily="50" charset="-128"/>
                <a:ea typeface="メイリオ" panose="020B0604030504040204" pitchFamily="50" charset="-128"/>
              </a:rPr>
              <a:t>評価項目（経営貢献度、組織性、革新性への対応）に照らし、当該案件のどのような点が優れているのか、具体的に記入してください。</a:t>
            </a:r>
            <a:endParaRPr lang="en-US" altLang="ja-JP" sz="1050" b="0" u="none"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53934171"/>
      </p:ext>
    </p:extLst>
  </p:cSld>
  <p:clrMapOvr>
    <a:masterClrMapping/>
  </p:clrMapOvr>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1333</Words>
  <Application>Microsoft Office PowerPoint</Application>
  <PresentationFormat>A4 210 x 297 mm</PresentationFormat>
  <Paragraphs>163</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Meiryo UI</vt:lpstr>
      <vt:lpstr>ＭＳ Ｐゴシック</vt:lpstr>
      <vt:lpstr>メイリオ</vt:lpstr>
      <vt:lpstr>Arial</vt:lpstr>
      <vt:lpstr>Calibri</vt:lpstr>
      <vt:lpstr>Wingdings</vt:lpstr>
      <vt:lpstr>【機○・記載例なし】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2026-06-18T04:03:58Z</dcterms:created>
  <dcterms:modified xsi:type="dcterms:W3CDTF">2026-06-18T04:04:05Z</dcterms:modified>
</cp:coreProperties>
</file>