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6"/>
  </p:notesMasterIdLst>
  <p:handoutMasterIdLst>
    <p:handoutMasterId r:id="rId7"/>
  </p:handoutMasterIdLst>
  <p:sldIdLst>
    <p:sldId id="365" r:id="rId2"/>
    <p:sldId id="367" r:id="rId3"/>
    <p:sldId id="366" r:id="rId4"/>
    <p:sldId id="369" r:id="rId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6851356-A9F1-4F0D-AB22-8E0847B17CB4}">
          <p14:sldIdLst>
            <p14:sldId id="365"/>
            <p14:sldId id="367"/>
            <p14:sldId id="366"/>
            <p14:sldId id="369"/>
          </p14:sldIdLst>
        </p14:section>
      </p14:sectionLst>
    </p:ex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6600"/>
    <a:srgbClr val="FFFFCC"/>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BBED4-56A7-4552-8F9F-CA598AF87260}" v="35" vWet="37" dt="2022-07-22T02:44:09.103"/>
    <p1510:client id="{602E3436-B510-4312-8B66-FB5FA21169A4}" v="1" dt="2022-07-21T23:36:48.828"/>
    <p1510:client id="{AB18EC2E-429B-41E4-AEF3-AA6951F8F0C8}" v="1908" dt="2022-07-22T02:47:31.58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446" y="102"/>
      </p:cViewPr>
      <p:guideLst>
        <p:guide orient="horz" pos="414"/>
        <p:guide pos="126"/>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3151503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240164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445917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50451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2022/7/25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2022/7/25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2022/7/25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2022/7/25</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2488513401"/>
              </p:ext>
            </p:extLst>
          </p:nvPr>
        </p:nvGraphicFramePr>
        <p:xfrm>
          <a:off x="219742" y="1297125"/>
          <a:ext cx="9448385" cy="1351439"/>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193696">
                <a:tc>
                  <a:txBody>
                    <a:bodyPr/>
                    <a:lstStyle/>
                    <a:p>
                      <a:pPr algn="l"/>
                      <a:r>
                        <a:rPr kumimoji="1" lang="ja-JP" altLang="en-US" sz="1800" b="1">
                          <a:latin typeface="Meiryo UI" panose="020B0604030504040204" pitchFamily="50" charset="-128"/>
                          <a:ea typeface="Meiryo UI" panose="020B0604030504040204" pitchFamily="50" charset="-128"/>
                        </a:rPr>
                        <a:t>取組の概要</a:t>
                      </a:r>
                    </a:p>
                  </a:txBody>
                  <a:tcPr/>
                </a:tc>
                <a:extLst>
                  <a:ext uri="{0D108BD9-81ED-4DB2-BD59-A6C34878D82A}">
                    <a16:rowId xmlns:a16="http://schemas.microsoft.com/office/drawing/2014/main" val="3887823602"/>
                  </a:ext>
                </a:extLst>
              </a:tr>
              <a:tr h="985679">
                <a:tc>
                  <a:txBody>
                    <a:bodyPr/>
                    <a:lstStyle/>
                    <a:p>
                      <a:pPr marL="171450" indent="-171450">
                        <a:buFont typeface="Wingdings" panose="05000000000000000000" pitchFamily="2" charset="2"/>
                        <a:buChar char="l"/>
                        <a:defRPr/>
                      </a:pPr>
                      <a:r>
                        <a:rPr lang="ja-JP" altLang="en-US" sz="1400" b="0" u="none" dirty="0">
                          <a:solidFill>
                            <a:schemeClr val="tx1"/>
                          </a:solidFill>
                        </a:rPr>
                        <a:t>・・・・・。</a:t>
                      </a:r>
                    </a:p>
                    <a:p>
                      <a:pPr marL="171450" indent="-1714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6509857"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応募案件概要</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＜様式２＞</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75001"/>
            <a:ext cx="5456989" cy="369332"/>
          </a:xfrm>
          <a:prstGeom prst="rect">
            <a:avLst/>
          </a:prstGeom>
          <a:noFill/>
        </p:spPr>
        <p:txBody>
          <a:bodyPr wrap="square" rtlCol="0">
            <a:spAutoFit/>
          </a:bodyPr>
          <a:lstStyle/>
          <a:p>
            <a:r>
              <a:rPr kumimoji="1" lang="ja-JP" altLang="en-US">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19741" y="727233"/>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06078B7F-FCB7-46AE-B19E-C7D8716FC87F}"/>
              </a:ext>
            </a:extLst>
          </p:cNvPr>
          <p:cNvSpPr txBox="1"/>
          <p:nvPr/>
        </p:nvSpPr>
        <p:spPr>
          <a:xfrm>
            <a:off x="7415667" y="15282"/>
            <a:ext cx="2222083" cy="646331"/>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本頁は公表を想定しています。</a:t>
            </a:r>
            <a:endPar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u="sng">
                <a:solidFill>
                  <a:srgbClr val="FF0000"/>
                </a:solidFill>
                <a:latin typeface="Meiryo UI" panose="020B0604030504040204" pitchFamily="50" charset="-128"/>
                <a:ea typeface="Meiryo UI" panose="020B0604030504040204" pitchFamily="50" charset="-128"/>
                <a:cs typeface="Meiryo UI" panose="020B0604030504040204" pitchFamily="50" charset="-128"/>
              </a:rPr>
              <a:t>文字の大きさは</a:t>
            </a:r>
            <a:r>
              <a:rPr kumimoji="1" lang="en-US" altLang="ja-JP" sz="1200" b="1" u="sng">
                <a:solidFill>
                  <a:srgbClr val="FF0000"/>
                </a:solidFill>
                <a:latin typeface="Meiryo UI" panose="020B0604030504040204" pitchFamily="50" charset="-128"/>
                <a:ea typeface="Meiryo UI" panose="020B0604030504040204" pitchFamily="50" charset="-128"/>
                <a:cs typeface="Meiryo UI" panose="020B0604030504040204" pitchFamily="50" charset="-128"/>
              </a:rPr>
              <a:t>12pt</a:t>
            </a:r>
            <a:r>
              <a:rPr kumimoji="1" lang="ja-JP" altLang="en-US" sz="1200" b="1" u="sng">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以上とし、</a:t>
            </a:r>
            <a:endParaRPr kumimoji="1" lang="en-US" altLang="ja-JP" sz="1200" b="1" u="sng">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u="sng">
                <a:solidFill>
                  <a:srgbClr val="FF0000"/>
                </a:solidFill>
                <a:latin typeface="Meiryo UI" panose="020B0604030504040204" pitchFamily="50" charset="-128"/>
                <a:ea typeface="Meiryo UI" panose="020B0604030504040204" pitchFamily="50" charset="-128"/>
                <a:cs typeface="Meiryo UI" panose="020B0604030504040204" pitchFamily="50" charset="-128"/>
              </a:rPr>
              <a:t>１枚に収まるように</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作成ください。</a:t>
            </a:r>
          </a:p>
        </p:txBody>
      </p:sp>
      <p:graphicFrame>
        <p:nvGraphicFramePr>
          <p:cNvPr id="55" name="表 54">
            <a:extLst>
              <a:ext uri="{FF2B5EF4-FFF2-40B4-BE49-F238E27FC236}">
                <a16:creationId xmlns:a16="http://schemas.microsoft.com/office/drawing/2014/main" id="{10AA4915-D002-4D40-BD5A-053DD04DDCC7}"/>
              </a:ext>
            </a:extLst>
          </p:cNvPr>
          <p:cNvGraphicFramePr>
            <a:graphicFrameLocks noGrp="1"/>
          </p:cNvGraphicFramePr>
          <p:nvPr>
            <p:extLst>
              <p:ext uri="{D42A27DB-BD31-4B8C-83A1-F6EECF244321}">
                <p14:modId xmlns:p14="http://schemas.microsoft.com/office/powerpoint/2010/main" val="2425823642"/>
              </p:ext>
            </p:extLst>
          </p:nvPr>
        </p:nvGraphicFramePr>
        <p:xfrm>
          <a:off x="219741" y="2771547"/>
          <a:ext cx="9448385" cy="1351439"/>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193696">
                <a:tc>
                  <a:txBody>
                    <a:bodyPr/>
                    <a:lstStyle/>
                    <a:p>
                      <a:pPr algn="l"/>
                      <a:r>
                        <a:rPr kumimoji="1" lang="ja-JP" altLang="en-US" sz="1800" b="1">
                          <a:latin typeface="Meiryo UI" panose="020B0604030504040204" pitchFamily="50" charset="-128"/>
                          <a:ea typeface="Meiryo UI" panose="020B0604030504040204" pitchFamily="50" charset="-128"/>
                        </a:rPr>
                        <a:t>取組の背景</a:t>
                      </a:r>
                    </a:p>
                  </a:txBody>
                  <a:tcPr/>
                </a:tc>
                <a:extLst>
                  <a:ext uri="{0D108BD9-81ED-4DB2-BD59-A6C34878D82A}">
                    <a16:rowId xmlns:a16="http://schemas.microsoft.com/office/drawing/2014/main" val="3887823602"/>
                  </a:ext>
                </a:extLst>
              </a:tr>
              <a:tr h="985679">
                <a:tc>
                  <a:txBody>
                    <a:bodyPr/>
                    <a:lstStyle/>
                    <a:p>
                      <a:pPr marL="171450" indent="-1714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p>
                      <a:pPr marL="171450" indent="-1714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graphicFrame>
        <p:nvGraphicFramePr>
          <p:cNvPr id="56" name="表 55">
            <a:extLst>
              <a:ext uri="{FF2B5EF4-FFF2-40B4-BE49-F238E27FC236}">
                <a16:creationId xmlns:a16="http://schemas.microsoft.com/office/drawing/2014/main" id="{43690028-8F35-43A0-90A1-9EDC31C3A250}"/>
              </a:ext>
            </a:extLst>
          </p:cNvPr>
          <p:cNvGraphicFramePr>
            <a:graphicFrameLocks noGrp="1"/>
          </p:cNvGraphicFramePr>
          <p:nvPr>
            <p:extLst>
              <p:ext uri="{D42A27DB-BD31-4B8C-83A1-F6EECF244321}">
                <p14:modId xmlns:p14="http://schemas.microsoft.com/office/powerpoint/2010/main" val="3058207569"/>
              </p:ext>
            </p:extLst>
          </p:nvPr>
        </p:nvGraphicFramePr>
        <p:xfrm>
          <a:off x="219741" y="4272149"/>
          <a:ext cx="9448385" cy="1164902"/>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296541">
                <a:tc>
                  <a:txBody>
                    <a:bodyPr/>
                    <a:lstStyle/>
                    <a:p>
                      <a:pPr algn="l"/>
                      <a:r>
                        <a:rPr kumimoji="1" lang="ja-JP" altLang="en-US" sz="1800" b="1">
                          <a:latin typeface="Meiryo UI" panose="020B0604030504040204" pitchFamily="50" charset="-128"/>
                          <a:ea typeface="Meiryo UI" panose="020B0604030504040204" pitchFamily="50" charset="-128"/>
                        </a:rPr>
                        <a:t>取組の優れている点</a:t>
                      </a:r>
                    </a:p>
                  </a:txBody>
                  <a:tcPr/>
                </a:tc>
                <a:extLst>
                  <a:ext uri="{0D108BD9-81ED-4DB2-BD59-A6C34878D82A}">
                    <a16:rowId xmlns:a16="http://schemas.microsoft.com/office/drawing/2014/main" val="3887823602"/>
                  </a:ext>
                </a:extLst>
              </a:tr>
              <a:tr h="799142">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rPr>
                        <a:t>・・・・・。</a:t>
                      </a:r>
                      <a:endParaRPr lang="en-US" altLang="ja-JP" sz="1400" b="0" u="none"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rPr>
                        <a:t>・・・・・。</a:t>
                      </a:r>
                      <a:endParaRPr lang="en-US" altLang="ja-JP" sz="1400" b="0" u="none"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rPr>
                        <a:t>・・・・・。　　　</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graphicFrame>
        <p:nvGraphicFramePr>
          <p:cNvPr id="57" name="表 56">
            <a:extLst>
              <a:ext uri="{FF2B5EF4-FFF2-40B4-BE49-F238E27FC236}">
                <a16:creationId xmlns:a16="http://schemas.microsoft.com/office/drawing/2014/main" id="{23EF2591-78D8-44C9-9276-B72DD2EB3692}"/>
              </a:ext>
            </a:extLst>
          </p:cNvPr>
          <p:cNvGraphicFramePr>
            <a:graphicFrameLocks noGrp="1"/>
          </p:cNvGraphicFramePr>
          <p:nvPr>
            <p:extLst>
              <p:ext uri="{D42A27DB-BD31-4B8C-83A1-F6EECF244321}">
                <p14:modId xmlns:p14="http://schemas.microsoft.com/office/powerpoint/2010/main" val="2270236507"/>
              </p:ext>
            </p:extLst>
          </p:nvPr>
        </p:nvGraphicFramePr>
        <p:xfrm>
          <a:off x="219741" y="5568291"/>
          <a:ext cx="9448385" cy="1095683"/>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270855">
                <a:tc>
                  <a:txBody>
                    <a:bodyPr/>
                    <a:lstStyle/>
                    <a:p>
                      <a:pPr algn="l"/>
                      <a:r>
                        <a:rPr kumimoji="1" lang="ja-JP" altLang="en-US" sz="1800" b="1">
                          <a:latin typeface="Meiryo UI" panose="020B0604030504040204" pitchFamily="50" charset="-128"/>
                          <a:ea typeface="Meiryo UI" panose="020B0604030504040204" pitchFamily="50" charset="-128"/>
                        </a:rPr>
                        <a:t>取組にあたって活用した支援など</a:t>
                      </a:r>
                    </a:p>
                  </a:txBody>
                  <a:tcPr/>
                </a:tc>
                <a:extLst>
                  <a:ext uri="{0D108BD9-81ED-4DB2-BD59-A6C34878D82A}">
                    <a16:rowId xmlns:a16="http://schemas.microsoft.com/office/drawing/2014/main" val="3887823602"/>
                  </a:ext>
                </a:extLst>
              </a:tr>
              <a:tr h="729923">
                <a:tc>
                  <a:txBody>
                    <a:bodyPr/>
                    <a:lstStyle/>
                    <a:p>
                      <a:pPr marL="285750" indent="-2857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16" name="テキスト ボックス 15">
            <a:extLst>
              <a:ext uri="{FF2B5EF4-FFF2-40B4-BE49-F238E27FC236}">
                <a16:creationId xmlns:a16="http://schemas.microsoft.com/office/drawing/2014/main" id="{0C38FB5D-0D78-4E1E-8A67-31E24B4BE83F}"/>
              </a:ext>
            </a:extLst>
          </p:cNvPr>
          <p:cNvSpPr txBox="1"/>
          <p:nvPr/>
        </p:nvSpPr>
        <p:spPr>
          <a:xfrm>
            <a:off x="134186" y="804511"/>
            <a:ext cx="4448264" cy="369332"/>
          </a:xfrm>
          <a:prstGeom prst="rect">
            <a:avLst/>
          </a:prstGeom>
          <a:noFill/>
        </p:spPr>
        <p:txBody>
          <a:bodyPr wrap="square" rtlCol="0">
            <a:spAutoFit/>
          </a:bodyPr>
          <a:lstStyle/>
          <a:p>
            <a:r>
              <a:rPr kumimoji="1" lang="ja-JP" altLang="en-US">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C0BE18F3-FF32-4891-A88E-3325AB6FAC71}"/>
              </a:ext>
            </a:extLst>
          </p:cNvPr>
          <p:cNvCxnSpPr>
            <a:cxnSpLocks/>
          </p:cNvCxnSpPr>
          <p:nvPr/>
        </p:nvCxnSpPr>
        <p:spPr>
          <a:xfrm>
            <a:off x="219741" y="1128168"/>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B7116B44-440D-4A3E-8940-5FE555C60FC5}"/>
              </a:ext>
            </a:extLst>
          </p:cNvPr>
          <p:cNvSpPr txBox="1"/>
          <p:nvPr/>
        </p:nvSpPr>
        <p:spPr>
          <a:xfrm>
            <a:off x="5286375" y="1806670"/>
            <a:ext cx="4227671" cy="276999"/>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a:solidFill>
                  <a:schemeClr val="bg1"/>
                </a:solidFill>
              </a:rPr>
              <a:t>様式３「取組の内容」から抜粋して簡潔に記載してください。</a:t>
            </a:r>
            <a:endParaRPr lang="en-US" altLang="ja-JP" sz="1200" b="0" u="none">
              <a:solidFill>
                <a:schemeClr val="bg1"/>
              </a:solidFill>
            </a:endParaRPr>
          </a:p>
        </p:txBody>
      </p:sp>
      <p:sp>
        <p:nvSpPr>
          <p:cNvPr id="20" name="テキスト ボックス 19">
            <a:extLst>
              <a:ext uri="{FF2B5EF4-FFF2-40B4-BE49-F238E27FC236}">
                <a16:creationId xmlns:a16="http://schemas.microsoft.com/office/drawing/2014/main" id="{94C150E4-BC51-435D-AEAF-E863587FD53C}"/>
              </a:ext>
            </a:extLst>
          </p:cNvPr>
          <p:cNvSpPr txBox="1"/>
          <p:nvPr/>
        </p:nvSpPr>
        <p:spPr>
          <a:xfrm>
            <a:off x="4457700" y="3302042"/>
            <a:ext cx="5056346" cy="276999"/>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a:solidFill>
                  <a:schemeClr val="bg1"/>
                </a:solidFill>
              </a:rPr>
              <a:t>様式３「取組の背景・ストーリーなど」から抜粋して簡潔に記載してください。</a:t>
            </a:r>
            <a:endParaRPr lang="en-US" altLang="ja-JP" sz="1200" b="0" u="none">
              <a:solidFill>
                <a:schemeClr val="bg1"/>
              </a:solidFill>
            </a:endParaRPr>
          </a:p>
        </p:txBody>
      </p:sp>
      <p:sp>
        <p:nvSpPr>
          <p:cNvPr id="21" name="テキスト ボックス 20">
            <a:extLst>
              <a:ext uri="{FF2B5EF4-FFF2-40B4-BE49-F238E27FC236}">
                <a16:creationId xmlns:a16="http://schemas.microsoft.com/office/drawing/2014/main" id="{0C4DEEB4-CF24-43A2-880B-3F6891021315}"/>
              </a:ext>
            </a:extLst>
          </p:cNvPr>
          <p:cNvSpPr txBox="1"/>
          <p:nvPr/>
        </p:nvSpPr>
        <p:spPr>
          <a:xfrm>
            <a:off x="4953000" y="4788310"/>
            <a:ext cx="4561046" cy="461665"/>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a:solidFill>
                  <a:schemeClr val="bg1"/>
                </a:solidFill>
              </a:rPr>
              <a:t>様式３「評価項目との関係」から、革新性、波及効果、社会的課題への対応それぞれについて、抜粋して簡潔に記載してください。</a:t>
            </a:r>
            <a:endParaRPr lang="en-US" altLang="ja-JP" sz="1200" b="0" u="none">
              <a:solidFill>
                <a:schemeClr val="bg1"/>
              </a:solidFill>
            </a:endParaRPr>
          </a:p>
        </p:txBody>
      </p:sp>
      <p:sp>
        <p:nvSpPr>
          <p:cNvPr id="22" name="テキスト ボックス 21">
            <a:extLst>
              <a:ext uri="{FF2B5EF4-FFF2-40B4-BE49-F238E27FC236}">
                <a16:creationId xmlns:a16="http://schemas.microsoft.com/office/drawing/2014/main" id="{CE2C1E61-575B-440F-8E53-81717616D4C1}"/>
              </a:ext>
            </a:extLst>
          </p:cNvPr>
          <p:cNvSpPr txBox="1"/>
          <p:nvPr/>
        </p:nvSpPr>
        <p:spPr>
          <a:xfrm>
            <a:off x="4953000" y="6047283"/>
            <a:ext cx="4561046" cy="461665"/>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a:solidFill>
                  <a:schemeClr val="bg1"/>
                </a:solidFill>
              </a:rPr>
              <a:t>様式３「参考情報」から、取組にあたって活用した支援について、該当があれば簡潔に抜粋して記載してください。</a:t>
            </a:r>
            <a:endParaRPr lang="en-US" altLang="ja-JP" sz="1200" b="0" u="none">
              <a:solidFill>
                <a:schemeClr val="bg1"/>
              </a:solidFill>
            </a:endParaRPr>
          </a:p>
        </p:txBody>
      </p:sp>
    </p:spTree>
    <p:extLst>
      <p:ext uri="{BB962C8B-B14F-4D97-AF65-F5344CB8AC3E}">
        <p14:creationId xmlns:p14="http://schemas.microsoft.com/office/powerpoint/2010/main" val="83610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725454566"/>
              </p:ext>
            </p:extLst>
          </p:nvPr>
        </p:nvGraphicFramePr>
        <p:xfrm>
          <a:off x="219742" y="1341518"/>
          <a:ext cx="9448385" cy="2407920"/>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277728">
                <a:tc>
                  <a:txBody>
                    <a:bodyPr/>
                    <a:lstStyle/>
                    <a:p>
                      <a:pPr algn="l"/>
                      <a:r>
                        <a:rPr kumimoji="1" lang="ja-JP" altLang="en-US" sz="1800" b="1"/>
                        <a:t>取組の内容</a:t>
                      </a:r>
                      <a:endParaRPr kumimoji="1" lang="ja-JP" altLang="en-US" sz="1800" b="1">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87823602"/>
                  </a:ext>
                </a:extLst>
              </a:tr>
              <a:tr h="748442">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rPr>
                        <a:t>・・・・・。</a:t>
                      </a:r>
                      <a:endParaRPr lang="en-US" altLang="ja-JP" sz="1600" b="0" u="none" dirty="0">
                        <a:solidFill>
                          <a:schemeClr val="tx1"/>
                        </a:solidFill>
                      </a:endParaRPr>
                    </a:p>
                    <a:p>
                      <a:pPr marL="171450" indent="-171450">
                        <a:buFont typeface="Wingdings" panose="05000000000000000000" pitchFamily="2" charset="2"/>
                        <a:buChar char="l"/>
                        <a:defRPr/>
                      </a:pPr>
                      <a:endParaRPr lang="en-US" altLang="ja-JP" sz="1600" b="0" u="none" dirty="0">
                        <a:solidFill>
                          <a:schemeClr val="tx1"/>
                        </a:solidFill>
                      </a:endParaRPr>
                    </a:p>
                    <a:p>
                      <a:pPr marL="171450" indent="-171450">
                        <a:buFont typeface="Wingdings" panose="05000000000000000000" pitchFamily="2" charset="2"/>
                        <a:buChar char="l"/>
                        <a:defRPr/>
                      </a:pPr>
                      <a:endParaRPr lang="en-US" altLang="ja-JP" sz="1600" b="0" u="none" dirty="0">
                        <a:solidFill>
                          <a:schemeClr val="tx1"/>
                        </a:solidFill>
                      </a:endParaRPr>
                    </a:p>
                    <a:p>
                      <a:pPr marL="171450" indent="-171450">
                        <a:buFont typeface="Wingdings" panose="05000000000000000000" pitchFamily="2" charset="2"/>
                        <a:buChar char="l"/>
                        <a:defRPr/>
                      </a:pPr>
                      <a:endParaRPr lang="en-US" altLang="ja-JP" sz="1600" b="0" u="none" dirty="0">
                        <a:solidFill>
                          <a:schemeClr val="tx1"/>
                        </a:solidFill>
                      </a:endParaRPr>
                    </a:p>
                    <a:p>
                      <a:pPr marL="171450" indent="-171450">
                        <a:buFont typeface="Wingdings" panose="05000000000000000000" pitchFamily="2" charset="2"/>
                        <a:buChar char="l"/>
                        <a:defRPr/>
                      </a:pPr>
                      <a:endParaRPr lang="en-US" altLang="ja-JP" sz="1600" b="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rPr>
                        <a:t>・・・・・。</a:t>
                      </a:r>
                      <a:endParaRPr lang="en-US" altLang="ja-JP" sz="1600" b="0" u="none" dirty="0">
                        <a:solidFill>
                          <a:schemeClr val="tx1"/>
                        </a:solidFill>
                      </a:endParaRPr>
                    </a:p>
                    <a:p>
                      <a:pPr marL="171450" indent="-171450">
                        <a:buFont typeface="Wingdings" panose="05000000000000000000" pitchFamily="2" charset="2"/>
                        <a:buChar char="l"/>
                        <a:defRPr/>
                      </a:pPr>
                      <a:endParaRPr lang="en-US" altLang="ja-JP" sz="1600" b="0" u="none" dirty="0">
                        <a:solidFill>
                          <a:schemeClr val="tx1"/>
                        </a:solidFill>
                      </a:endParaRPr>
                    </a:p>
                    <a:p>
                      <a:pPr marL="171450" indent="-171450">
                        <a:buFont typeface="Wingdings" panose="05000000000000000000" pitchFamily="2" charset="2"/>
                        <a:buChar char="l"/>
                        <a:defRPr/>
                      </a:pPr>
                      <a:endParaRPr lang="en-US" altLang="ja-JP" sz="16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45" name="正方形/長方形 44">
            <a:extLst>
              <a:ext uri="{FF2B5EF4-FFF2-40B4-BE49-F238E27FC236}">
                <a16:creationId xmlns:a16="http://schemas.microsoft.com/office/drawing/2014/main" id="{6ED2AC91-94C5-46A9-9C35-6E95FA688A17}"/>
              </a:ext>
            </a:extLst>
          </p:cNvPr>
          <p:cNvSpPr/>
          <p:nvPr/>
        </p:nvSpPr>
        <p:spPr bwMode="auto">
          <a:xfrm>
            <a:off x="263878" y="1076187"/>
            <a:ext cx="180000" cy="180000"/>
          </a:xfrm>
          <a:prstGeom prst="rect">
            <a:avLst/>
          </a:prstGeom>
          <a:solidFill>
            <a:schemeClr val="accent1"/>
          </a:solidFill>
          <a:ln w="9525">
            <a:noFill/>
            <a:miter lim="800000"/>
            <a:headEnd/>
            <a:tailEnd/>
          </a:ln>
          <a:effectLst/>
        </p:spPr>
        <p:txBody>
          <a:bodyPr wrap="none" rtlCol="0" anchor="ctr"/>
          <a:lstStyle/>
          <a:p>
            <a:pPr algn="l"/>
            <a:endParaRPr kumimoji="0" lang="ja-JP" altLang="en-US" sz="1800">
              <a:solidFill>
                <a:schemeClr val="accent3">
                  <a:lumMod val="50000"/>
                </a:schemeClr>
              </a:solidFill>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44677CB1-5100-486B-9654-E6FF7CC1E9EC}"/>
              </a:ext>
            </a:extLst>
          </p:cNvPr>
          <p:cNvSpPr txBox="1"/>
          <p:nvPr/>
        </p:nvSpPr>
        <p:spPr>
          <a:xfrm>
            <a:off x="474218" y="1020597"/>
            <a:ext cx="4196253" cy="338554"/>
          </a:xfrm>
          <a:prstGeom prst="rect">
            <a:avLst/>
          </a:prstGeom>
          <a:noFill/>
        </p:spPr>
        <p:txBody>
          <a:bodyPr wrap="square" rtlCol="0">
            <a:spAutoFit/>
          </a:bodyPr>
          <a:lstStyle/>
          <a:p>
            <a:r>
              <a:rPr kumimoji="1" lang="ja-JP" altLang="en-US" sz="1600">
                <a:latin typeface="メイリオ" panose="020B0604030504040204" pitchFamily="50" charset="-128"/>
                <a:ea typeface="メイリオ" panose="020B0604030504040204" pitchFamily="50" charset="-128"/>
                <a:cs typeface="Meiryo UI" panose="020B0604030504040204" pitchFamily="50" charset="-128"/>
              </a:rPr>
              <a:t>特徴①　</a:t>
            </a:r>
            <a:endParaRPr kumimoji="1" lang="ja-JP" altLang="en-US" sz="160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8" name="テキスト ボックス 47">
            <a:extLst>
              <a:ext uri="{FF2B5EF4-FFF2-40B4-BE49-F238E27FC236}">
                <a16:creationId xmlns:a16="http://schemas.microsoft.com/office/drawing/2014/main" id="{54D76C88-77E3-452B-8ED8-785819156D59}"/>
              </a:ext>
            </a:extLst>
          </p:cNvPr>
          <p:cNvSpPr txBox="1"/>
          <p:nvPr/>
        </p:nvSpPr>
        <p:spPr>
          <a:xfrm>
            <a:off x="5107537" y="1044430"/>
            <a:ext cx="4560589" cy="338554"/>
          </a:xfrm>
          <a:prstGeom prst="rect">
            <a:avLst/>
          </a:prstGeom>
          <a:noFill/>
        </p:spPr>
        <p:txBody>
          <a:bodyPr wrap="square" rtlCol="0">
            <a:spAutoFit/>
          </a:bodyPr>
          <a:lstStyle/>
          <a:p>
            <a:r>
              <a:rPr kumimoji="1" lang="ja-JP" altLang="en-US" sz="1600">
                <a:latin typeface="メイリオ" panose="020B0604030504040204" pitchFamily="50" charset="-128"/>
                <a:ea typeface="メイリオ" panose="020B0604030504040204" pitchFamily="50" charset="-128"/>
                <a:cs typeface="Meiryo UI" panose="020B0604030504040204" pitchFamily="50" charset="-128"/>
              </a:rPr>
              <a:t>特徴②　</a:t>
            </a:r>
            <a:endParaRPr kumimoji="1" lang="ja-JP" altLang="en-US" sz="160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6" y="336901"/>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7544B61D-8A91-44CC-99F6-081C9D79FF7C}"/>
              </a:ext>
            </a:extLst>
          </p:cNvPr>
          <p:cNvSpPr/>
          <p:nvPr/>
        </p:nvSpPr>
        <p:spPr bwMode="auto">
          <a:xfrm>
            <a:off x="4927538" y="1094572"/>
            <a:ext cx="180000" cy="180000"/>
          </a:xfrm>
          <a:prstGeom prst="rect">
            <a:avLst/>
          </a:prstGeom>
          <a:solidFill>
            <a:schemeClr val="accent1"/>
          </a:solidFill>
          <a:ln w="9525">
            <a:noFill/>
            <a:miter lim="800000"/>
            <a:headEnd/>
            <a:tailEnd/>
          </a:ln>
          <a:effectLst/>
        </p:spPr>
        <p:txBody>
          <a:bodyPr wrap="none" rtlCol="0" anchor="ctr"/>
          <a:lstStyle/>
          <a:p>
            <a:pPr algn="l"/>
            <a:endParaRPr kumimoji="0" lang="ja-JP" altLang="en-US" sz="1800">
              <a:solidFill>
                <a:schemeClr val="accent3">
                  <a:lumMod val="50000"/>
                </a:schemeClr>
              </a:solidFill>
              <a:latin typeface="メイリオ" panose="020B0604030504040204" pitchFamily="50" charset="-128"/>
              <a:ea typeface="メイリオ" panose="020B0604030504040204" pitchFamily="50" charset="-128"/>
            </a:endParaRPr>
          </a:p>
        </p:txBody>
      </p:sp>
      <p:graphicFrame>
        <p:nvGraphicFramePr>
          <p:cNvPr id="55" name="表 54">
            <a:extLst>
              <a:ext uri="{FF2B5EF4-FFF2-40B4-BE49-F238E27FC236}">
                <a16:creationId xmlns:a16="http://schemas.microsoft.com/office/drawing/2014/main" id="{10AA4915-D002-4D40-BD5A-053DD04DDCC7}"/>
              </a:ext>
            </a:extLst>
          </p:cNvPr>
          <p:cNvGraphicFramePr>
            <a:graphicFrameLocks noGrp="1"/>
          </p:cNvGraphicFramePr>
          <p:nvPr>
            <p:extLst>
              <p:ext uri="{D42A27DB-BD31-4B8C-83A1-F6EECF244321}">
                <p14:modId xmlns:p14="http://schemas.microsoft.com/office/powerpoint/2010/main" val="3048189168"/>
              </p:ext>
            </p:extLst>
          </p:nvPr>
        </p:nvGraphicFramePr>
        <p:xfrm>
          <a:off x="219742" y="4017649"/>
          <a:ext cx="9448385" cy="2590800"/>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93696">
                <a:tc>
                  <a:txBody>
                    <a:bodyPr/>
                    <a:lstStyle/>
                    <a:p>
                      <a:pPr algn="l"/>
                      <a:r>
                        <a:rPr kumimoji="1" lang="ja-JP" altLang="en-US" sz="1800" b="1"/>
                        <a:t>取組の背景・ストーリーなど</a:t>
                      </a:r>
                      <a:endParaRPr kumimoji="1" lang="ja-JP" altLang="en-US" sz="1800" b="1">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87823602"/>
                  </a:ext>
                </a:extLst>
              </a:tr>
              <a:tr h="98567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rPr>
                        <a:t>・・・・・。</a:t>
                      </a:r>
                      <a:endParaRPr lang="en-US" altLang="ja-JP" sz="1400" b="0" u="none" dirty="0">
                        <a:solidFill>
                          <a:schemeClr val="tx1"/>
                        </a:solidFill>
                      </a:endParaRPr>
                    </a:p>
                    <a:p>
                      <a:pPr marL="171450" indent="-171450">
                        <a:buFont typeface="Wingdings" panose="05000000000000000000" pitchFamily="2" charset="2"/>
                        <a:buChar char="l"/>
                        <a:defRPr/>
                      </a:pPr>
                      <a:endParaRPr lang="en-US" altLang="ja-JP" sz="1400" b="0" u="none" dirty="0">
                        <a:solidFill>
                          <a:schemeClr val="tx1"/>
                        </a:solidFill>
                      </a:endParaRPr>
                    </a:p>
                    <a:p>
                      <a:pPr marL="171450" indent="-171450">
                        <a:buFont typeface="Wingdings" panose="05000000000000000000" pitchFamily="2" charset="2"/>
                        <a:buChar char="l"/>
                        <a:defRPr/>
                      </a:pPr>
                      <a:endParaRPr lang="en-US" altLang="ja-JP" sz="1400" b="0" u="none" dirty="0">
                        <a:solidFill>
                          <a:schemeClr val="tx1"/>
                        </a:solidFill>
                      </a:endParaRPr>
                    </a:p>
                    <a:p>
                      <a:pPr marL="171450" indent="-171450">
                        <a:buFont typeface="Wingdings" panose="05000000000000000000" pitchFamily="2" charset="2"/>
                        <a:buChar char="l"/>
                        <a:defRPr/>
                      </a:pPr>
                      <a:endParaRPr lang="en-US" altLang="ja-JP" sz="1400" b="0" u="none" dirty="0">
                        <a:solidFill>
                          <a:schemeClr val="tx1"/>
                        </a:solidFill>
                      </a:endParaRPr>
                    </a:p>
                    <a:p>
                      <a:pPr marL="171450" indent="-171450">
                        <a:buFont typeface="Wingdings" panose="05000000000000000000" pitchFamily="2" charset="2"/>
                        <a:buChar char="l"/>
                        <a:defRPr/>
                      </a:pPr>
                      <a:endParaRPr lang="en-US" altLang="ja-JP" sz="1400" b="0" u="none" dirty="0">
                        <a:solidFill>
                          <a:schemeClr val="tx1"/>
                        </a:solidFill>
                      </a:endParaRPr>
                    </a:p>
                    <a:p>
                      <a:pPr marL="171450" indent="-171450">
                        <a:buFont typeface="Wingdings" panose="05000000000000000000" pitchFamily="2" charset="2"/>
                        <a:buChar char="l"/>
                        <a:defRPr/>
                      </a:pPr>
                      <a:endParaRPr lang="en-US" altLang="ja-JP" sz="1400" b="0" u="none" dirty="0">
                        <a:solidFill>
                          <a:schemeClr val="tx1"/>
                        </a:solidFill>
                      </a:endParaRPr>
                    </a:p>
                    <a:p>
                      <a:pPr marL="171450" indent="-171450">
                        <a:buFont typeface="Wingdings" panose="05000000000000000000" pitchFamily="2" charset="2"/>
                        <a:buChar char="l"/>
                        <a:defRPr/>
                      </a:pPr>
                      <a:endParaRPr lang="en-US" altLang="ja-JP" sz="1400" b="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rPr>
                        <a:t>・・・・・。</a:t>
                      </a:r>
                      <a:endParaRPr lang="en-US" altLang="ja-JP" sz="1400" b="0" u="none" dirty="0">
                        <a:solidFill>
                          <a:schemeClr val="tx1"/>
                        </a:solidFill>
                      </a:endParaRPr>
                    </a:p>
                    <a:p>
                      <a:pPr marL="171450" indent="-171450">
                        <a:buFont typeface="Wingdings" panose="05000000000000000000" pitchFamily="2" charset="2"/>
                        <a:buChar char="l"/>
                        <a:defRPr/>
                      </a:pPr>
                      <a:endParaRPr lang="en-US" altLang="ja-JP" sz="1400" b="0" u="none" dirty="0">
                        <a:solidFill>
                          <a:schemeClr val="tx1"/>
                        </a:solidFill>
                      </a:endParaRPr>
                    </a:p>
                    <a:p>
                      <a:pPr marL="171450" indent="-171450">
                        <a:buFont typeface="Wingdings" panose="05000000000000000000" pitchFamily="2" charset="2"/>
                        <a:buChar char="l"/>
                        <a:defRPr/>
                      </a:pP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0C55B921-42A3-471F-BEC1-0B1C9F1DE48C}"/>
              </a:ext>
            </a:extLst>
          </p:cNvPr>
          <p:cNvSpPr txBox="1"/>
          <p:nvPr/>
        </p:nvSpPr>
        <p:spPr>
          <a:xfrm>
            <a:off x="6481036" y="61332"/>
            <a:ext cx="3187091" cy="461665"/>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様式２の内容を詳しく具体的に記載してください。</a:t>
            </a:r>
            <a:endPar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C10044C8-AD65-4AA2-B492-F2D2F7F911F7}"/>
              </a:ext>
            </a:extLst>
          </p:cNvPr>
          <p:cNvSpPr txBox="1"/>
          <p:nvPr/>
        </p:nvSpPr>
        <p:spPr>
          <a:xfrm>
            <a:off x="3561829" y="1754597"/>
            <a:ext cx="6100263" cy="1938992"/>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00" b="0" u="none">
                <a:solidFill>
                  <a:schemeClr val="bg1"/>
                </a:solidFill>
              </a:rPr>
              <a:t>どのようなデジタル技術に係るどのような製品・サービス／取組なのか、予備知識のない方でもわかるように平易な表現で簡潔に記入してください。</a:t>
            </a:r>
          </a:p>
          <a:p>
            <a:pPr marL="171450" indent="-171450">
              <a:buFont typeface="Wingdings" panose="05000000000000000000" pitchFamily="2" charset="2"/>
              <a:buChar char="l"/>
              <a:defRPr/>
            </a:pPr>
            <a:r>
              <a:rPr lang="ja-JP" altLang="en-US" sz="1000" b="0" u="none">
                <a:solidFill>
                  <a:schemeClr val="bg1"/>
                </a:solidFill>
              </a:rPr>
              <a:t>専門用語を用いる場合は、適宜注釈を入れてください。</a:t>
            </a:r>
          </a:p>
          <a:p>
            <a:pPr marL="171450" indent="-171450">
              <a:buFont typeface="Wingdings" panose="05000000000000000000" pitchFamily="2" charset="2"/>
              <a:buChar char="l"/>
              <a:defRPr/>
            </a:pPr>
            <a:r>
              <a:rPr lang="ja-JP" altLang="en-US" sz="1000" b="0" u="none">
                <a:solidFill>
                  <a:schemeClr val="bg1"/>
                </a:solidFill>
              </a:rPr>
              <a:t>独自性・新規性・先進性等について、従来の製品・サービス／取組と比べて優れている点を具体的に記入してください。</a:t>
            </a:r>
          </a:p>
          <a:p>
            <a:pPr marL="0" indent="0">
              <a:buFont typeface="Wingdings" panose="05000000000000000000" pitchFamily="2" charset="2"/>
              <a:buNone/>
              <a:defRPr/>
            </a:pPr>
            <a:r>
              <a:rPr lang="ja-JP" altLang="en-US" sz="1000" b="0" u="none">
                <a:solidFill>
                  <a:schemeClr val="bg1"/>
                </a:solidFill>
              </a:rPr>
              <a:t>　＜例＞〇〇製造に使用する△△において、従来は□□の課題があった。</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en-US" altLang="ja-JP" sz="1000" b="0" u="none">
                <a:solidFill>
                  <a:schemeClr val="bg1"/>
                </a:solidFill>
              </a:rPr>
              <a:t>××</a:t>
            </a:r>
            <a:r>
              <a:rPr lang="ja-JP" altLang="en-US" sz="1000" b="0" u="none">
                <a:solidFill>
                  <a:schemeClr val="bg1"/>
                </a:solidFill>
              </a:rPr>
              <a:t>といった技術を用いることで課題を解決、「非接触」で遠隔からの操作を容易に行うことを可能とし、</a:t>
            </a:r>
            <a:endParaRPr lang="en-US" altLang="ja-JP" sz="1000" b="0" u="none">
              <a:solidFill>
                <a:schemeClr val="bg1"/>
              </a:solidFill>
            </a:endParaRPr>
          </a:p>
          <a:p>
            <a:pPr marL="0" indent="0">
              <a:buFont typeface="Wingdings" panose="05000000000000000000" pitchFamily="2" charset="2"/>
              <a:buNone/>
              <a:defRPr/>
            </a:pPr>
            <a:r>
              <a:rPr lang="ja-JP" altLang="en-US" sz="1000" b="0" u="none">
                <a:solidFill>
                  <a:schemeClr val="bg1"/>
                </a:solidFill>
              </a:rPr>
              <a:t>　　　　　　事業所全体の労働生産性が●</a:t>
            </a:r>
            <a:r>
              <a:rPr lang="en-US" altLang="ja-JP" sz="1000" b="0" u="none">
                <a:solidFill>
                  <a:schemeClr val="bg1"/>
                </a:solidFill>
              </a:rPr>
              <a:t>%</a:t>
            </a:r>
            <a:r>
              <a:rPr lang="ja-JP" altLang="en-US" sz="1000" b="0" u="none">
                <a:solidFill>
                  <a:schemeClr val="bg1"/>
                </a:solidFill>
              </a:rPr>
              <a:t>向上した。</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ja-JP" altLang="en-US" sz="1000" b="0" u="none">
                <a:solidFill>
                  <a:schemeClr val="bg1"/>
                </a:solidFill>
              </a:rPr>
              <a:t>更に、同システムを外販することで地域企業のスマート工場の実現に貢献している。</a:t>
            </a:r>
          </a:p>
          <a:p>
            <a:pPr marL="0" indent="0">
              <a:buFont typeface="Wingdings" panose="05000000000000000000" pitchFamily="2" charset="2"/>
              <a:buNone/>
              <a:defRPr/>
            </a:pPr>
            <a:r>
              <a:rPr lang="ja-JP" altLang="en-US" sz="1000" b="0" u="none">
                <a:solidFill>
                  <a:schemeClr val="bg1"/>
                </a:solidFill>
              </a:rPr>
              <a:t>　</a:t>
            </a:r>
            <a:r>
              <a:rPr lang="en-US" altLang="ja-JP" sz="1000" b="0" u="none">
                <a:solidFill>
                  <a:schemeClr val="bg1"/>
                </a:solidFill>
              </a:rPr>
              <a:t>※</a:t>
            </a:r>
            <a:r>
              <a:rPr lang="ja-JP" altLang="en-US" sz="1000" b="0" u="none">
                <a:solidFill>
                  <a:schemeClr val="bg1"/>
                </a:solidFill>
              </a:rPr>
              <a:t>支援部門の場合：</a:t>
            </a:r>
          </a:p>
          <a:p>
            <a:pPr marL="171450" indent="-171450">
              <a:buFont typeface="Wingdings" panose="05000000000000000000" pitchFamily="2" charset="2"/>
              <a:buChar char="l"/>
              <a:defRPr/>
            </a:pPr>
            <a:r>
              <a:rPr lang="ja-JP" altLang="en-US" sz="1000" b="0" u="none">
                <a:solidFill>
                  <a:schemeClr val="bg1"/>
                </a:solidFill>
              </a:rPr>
              <a:t>〇〇製造に使用する△△において、従来は□□の課題があったことから、地域の○○製造業を対象とした</a:t>
            </a:r>
            <a:endParaRPr lang="en-US" altLang="ja-JP" sz="1000" b="0" u="none">
              <a:solidFill>
                <a:schemeClr val="bg1"/>
              </a:solidFill>
            </a:endParaRPr>
          </a:p>
          <a:p>
            <a:pPr>
              <a:defRPr/>
            </a:pPr>
            <a:r>
              <a:rPr lang="ja-JP" altLang="en-US" sz="1000" b="0" u="none">
                <a:solidFill>
                  <a:schemeClr val="bg1"/>
                </a:solidFill>
              </a:rPr>
              <a:t>　　</a:t>
            </a:r>
            <a:r>
              <a:rPr lang="en-US" altLang="ja-JP" sz="1000" b="0" u="none">
                <a:solidFill>
                  <a:schemeClr val="bg1"/>
                </a:solidFill>
              </a:rPr>
              <a:t>××</a:t>
            </a:r>
            <a:r>
              <a:rPr lang="ja-JP" altLang="en-US" sz="1000" b="0" u="none">
                <a:solidFill>
                  <a:schemeClr val="bg1"/>
                </a:solidFill>
              </a:rPr>
              <a:t>技術に係る△△研修を実施することにより、参加企業の労働生産性が●</a:t>
            </a:r>
            <a:r>
              <a:rPr lang="en-US" altLang="ja-JP" sz="1000" b="0" u="none">
                <a:solidFill>
                  <a:schemeClr val="bg1"/>
                </a:solidFill>
              </a:rPr>
              <a:t>%</a:t>
            </a:r>
            <a:r>
              <a:rPr lang="ja-JP" altLang="en-US" sz="1000" b="0" u="none">
                <a:solidFill>
                  <a:schemeClr val="bg1"/>
                </a:solidFill>
              </a:rPr>
              <a:t>向上した。</a:t>
            </a:r>
            <a:endParaRPr lang="en-US" altLang="ja-JP" sz="1050" b="0" u="none">
              <a:solidFill>
                <a:schemeClr val="bg1"/>
              </a:solidFill>
            </a:endParaRPr>
          </a:p>
        </p:txBody>
      </p:sp>
      <p:sp>
        <p:nvSpPr>
          <p:cNvPr id="20" name="テキスト ボックス 19">
            <a:extLst>
              <a:ext uri="{FF2B5EF4-FFF2-40B4-BE49-F238E27FC236}">
                <a16:creationId xmlns:a16="http://schemas.microsoft.com/office/drawing/2014/main" id="{E7541E7C-F31F-464A-B3AA-00CBF89D5EEA}"/>
              </a:ext>
            </a:extLst>
          </p:cNvPr>
          <p:cNvSpPr txBox="1"/>
          <p:nvPr/>
        </p:nvSpPr>
        <p:spPr>
          <a:xfrm>
            <a:off x="3561829" y="4434983"/>
            <a:ext cx="6100263" cy="1708160"/>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50" b="0" u="none">
                <a:solidFill>
                  <a:schemeClr val="bg1"/>
                </a:solidFill>
              </a:rPr>
              <a:t>開発や取組に至ったきっかけ、背景、取組実施に至るまでのストーリー等を説明してください。</a:t>
            </a:r>
          </a:p>
          <a:p>
            <a:pPr marL="171450" indent="-171450">
              <a:buFont typeface="Wingdings" panose="05000000000000000000" pitchFamily="2" charset="2"/>
              <a:buChar char="l"/>
              <a:defRPr/>
            </a:pPr>
            <a:r>
              <a:rPr lang="ja-JP" altLang="en-US" sz="1050" b="0" u="none">
                <a:solidFill>
                  <a:schemeClr val="bg1"/>
                </a:solidFill>
              </a:rPr>
              <a:t>課題解決の難易度や、それを解決した創意工夫などを具体的に記入してください。</a:t>
            </a:r>
          </a:p>
          <a:p>
            <a:pPr marL="0" indent="0">
              <a:buFont typeface="Wingdings" panose="05000000000000000000" pitchFamily="2" charset="2"/>
              <a:buNone/>
              <a:defRPr/>
            </a:pPr>
            <a:r>
              <a:rPr lang="ja-JP" altLang="en-US" sz="1050" b="0" u="none">
                <a:solidFill>
                  <a:schemeClr val="bg1"/>
                </a:solidFill>
              </a:rPr>
              <a:t>　＜例＞コロナ禍における新しい生活様式や人材不足の背景から製造現場のスマート化に対応するべく、　　</a:t>
            </a:r>
            <a:endParaRPr lang="en-US" altLang="ja-JP" sz="1050" b="0" u="none">
              <a:solidFill>
                <a:schemeClr val="bg1"/>
              </a:solidFill>
            </a:endParaRPr>
          </a:p>
          <a:p>
            <a:pPr marL="0" indent="0">
              <a:buFont typeface="Wingdings" panose="05000000000000000000" pitchFamily="2" charset="2"/>
              <a:buNone/>
              <a:defRPr/>
            </a:pPr>
            <a:r>
              <a:rPr lang="ja-JP" altLang="en-US" sz="1050">
                <a:solidFill>
                  <a:schemeClr val="bg1"/>
                </a:solidFill>
              </a:rPr>
              <a:t>　　　　　　</a:t>
            </a:r>
            <a:r>
              <a:rPr lang="ja-JP" altLang="en-US" sz="1050" b="0" u="none">
                <a:solidFill>
                  <a:schemeClr val="bg1"/>
                </a:solidFill>
              </a:rPr>
              <a:t>○○といったデジタル技術を用いて□□を行うシステムを開発した。</a:t>
            </a:r>
            <a:endParaRPr lang="en-US" altLang="ja-JP" sz="1050" b="0" u="none">
              <a:solidFill>
                <a:schemeClr val="bg1"/>
              </a:solidFill>
            </a:endParaRPr>
          </a:p>
          <a:p>
            <a:pPr marL="0" indent="0">
              <a:buFont typeface="Wingdings" panose="05000000000000000000" pitchFamily="2" charset="2"/>
              <a:buNone/>
              <a:defRPr/>
            </a:pPr>
            <a:r>
              <a:rPr lang="ja-JP" altLang="en-US" sz="1050">
                <a:solidFill>
                  <a:schemeClr val="bg1"/>
                </a:solidFill>
              </a:rPr>
              <a:t>　　　　　　</a:t>
            </a:r>
            <a:r>
              <a:rPr lang="ja-JP" altLang="en-US" sz="1050" b="0" u="none">
                <a:solidFill>
                  <a:schemeClr val="bg1"/>
                </a:solidFill>
              </a:rPr>
              <a:t>○○の□□への応用は技術的に難しく、あまり前例がないが◇◇したことにより実現にいたった。</a:t>
            </a:r>
          </a:p>
          <a:p>
            <a:pPr marL="0" indent="0">
              <a:buFont typeface="Wingdings" panose="05000000000000000000" pitchFamily="2" charset="2"/>
              <a:buNone/>
              <a:defRPr/>
            </a:pPr>
            <a:r>
              <a:rPr lang="ja-JP" altLang="en-US" sz="1050" b="0" u="none">
                <a:solidFill>
                  <a:schemeClr val="bg1"/>
                </a:solidFill>
              </a:rPr>
              <a:t>　</a:t>
            </a:r>
            <a:r>
              <a:rPr lang="en-US" altLang="ja-JP" sz="1050" b="0" u="none">
                <a:solidFill>
                  <a:schemeClr val="bg1"/>
                </a:solidFill>
              </a:rPr>
              <a:t>※</a:t>
            </a:r>
            <a:r>
              <a:rPr lang="ja-JP" altLang="en-US" sz="1050" b="0" u="none">
                <a:solidFill>
                  <a:schemeClr val="bg1"/>
                </a:solidFill>
              </a:rPr>
              <a:t>支援部門の場合：</a:t>
            </a:r>
          </a:p>
          <a:p>
            <a:pPr marL="171450" indent="-171450">
              <a:buFont typeface="Wingdings" panose="05000000000000000000" pitchFamily="2" charset="2"/>
              <a:buChar char="l"/>
              <a:defRPr/>
            </a:pPr>
            <a:r>
              <a:rPr lang="ja-JP" altLang="en-US" sz="1050" b="0" u="none">
                <a:solidFill>
                  <a:schemeClr val="bg1"/>
                </a:solidFill>
              </a:rPr>
              <a:t>コロナ禍における新しい生活様式や人材不足の背景から製造現場のスマート化に対応するべく、、地域製造業を対象とした</a:t>
            </a:r>
            <a:r>
              <a:rPr lang="en-US" altLang="ja-JP" sz="1050" b="0" u="none">
                <a:solidFill>
                  <a:schemeClr val="bg1"/>
                </a:solidFill>
              </a:rPr>
              <a:t>××</a:t>
            </a:r>
            <a:r>
              <a:rPr lang="ja-JP" altLang="en-US" sz="1050" b="0" u="none">
                <a:solidFill>
                  <a:schemeClr val="bg1"/>
                </a:solidFill>
              </a:rPr>
              <a:t>技術の活用による△△研修を実施。さらに、コロナ禍での実施は大きな課題であるが、○○といった工夫によりオンライン実習を可能とすることで、非接触での実践的な研修を実現した。</a:t>
            </a:r>
            <a:endParaRPr lang="en-US" altLang="ja-JP" sz="1050" b="0" u="none">
              <a:solidFill>
                <a:schemeClr val="bg1"/>
              </a:solidFill>
            </a:endParaRPr>
          </a:p>
        </p:txBody>
      </p:sp>
      <p:sp>
        <p:nvSpPr>
          <p:cNvPr id="21" name="テキスト ボックス 20">
            <a:extLst>
              <a:ext uri="{FF2B5EF4-FFF2-40B4-BE49-F238E27FC236}">
                <a16:creationId xmlns:a16="http://schemas.microsoft.com/office/drawing/2014/main" id="{80CFA06C-17AF-49E7-B4A5-29EAEE557F22}"/>
              </a:ext>
            </a:extLst>
          </p:cNvPr>
          <p:cNvSpPr txBox="1"/>
          <p:nvPr/>
        </p:nvSpPr>
        <p:spPr>
          <a:xfrm>
            <a:off x="6295592" y="896031"/>
            <a:ext cx="3366500" cy="577081"/>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50">
                <a:solidFill>
                  <a:schemeClr val="bg1"/>
                </a:solidFill>
              </a:rPr>
              <a:t>取組の内容における特徴を簡潔に記載ください。</a:t>
            </a:r>
            <a:endParaRPr lang="en-US" altLang="ja-JP" sz="1050">
              <a:solidFill>
                <a:schemeClr val="bg1"/>
              </a:solidFill>
            </a:endParaRPr>
          </a:p>
          <a:p>
            <a:pPr>
              <a:defRPr/>
            </a:pPr>
            <a:r>
              <a:rPr lang="ja-JP" altLang="en-US" sz="1050">
                <a:solidFill>
                  <a:schemeClr val="bg1"/>
                </a:solidFill>
              </a:rPr>
              <a:t>　例）内製システムで作業時間の〇時間短縮に成功！／</a:t>
            </a:r>
            <a:endParaRPr lang="en-US" altLang="ja-JP" sz="1050">
              <a:solidFill>
                <a:schemeClr val="bg1"/>
              </a:solidFill>
            </a:endParaRPr>
          </a:p>
          <a:p>
            <a:pPr>
              <a:defRPr/>
            </a:pPr>
            <a:r>
              <a:rPr lang="ja-JP" altLang="en-US" sz="1050">
                <a:solidFill>
                  <a:schemeClr val="bg1"/>
                </a:solidFill>
              </a:rPr>
              <a:t>　　　　</a:t>
            </a:r>
            <a:r>
              <a:rPr lang="en-US" altLang="ja-JP" sz="1050">
                <a:solidFill>
                  <a:schemeClr val="bg1"/>
                </a:solidFill>
              </a:rPr>
              <a:t>AI</a:t>
            </a:r>
            <a:r>
              <a:rPr lang="ja-JP" altLang="en-US" sz="1050">
                <a:solidFill>
                  <a:schemeClr val="bg1"/>
                </a:solidFill>
              </a:rPr>
              <a:t>を活用した顧客動向分析で売上高〇</a:t>
            </a:r>
            <a:r>
              <a:rPr lang="en-US" altLang="ja-JP" sz="1050">
                <a:solidFill>
                  <a:schemeClr val="bg1"/>
                </a:solidFill>
              </a:rPr>
              <a:t>%</a:t>
            </a:r>
            <a:r>
              <a:rPr lang="ja-JP" altLang="en-US" sz="1050">
                <a:solidFill>
                  <a:schemeClr val="bg1"/>
                </a:solidFill>
              </a:rPr>
              <a:t>アップ！　 　</a:t>
            </a:r>
            <a:endParaRPr lang="en-US" altLang="ja-JP" sz="1050" b="0" u="none">
              <a:solidFill>
                <a:schemeClr val="bg1"/>
              </a:solidFill>
            </a:endParaRPr>
          </a:p>
        </p:txBody>
      </p:sp>
    </p:spTree>
    <p:extLst>
      <p:ext uri="{BB962C8B-B14F-4D97-AF65-F5344CB8AC3E}">
        <p14:creationId xmlns:p14="http://schemas.microsoft.com/office/powerpoint/2010/main" val="2416699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45" name="正方形/長方形 44">
            <a:extLst>
              <a:ext uri="{FF2B5EF4-FFF2-40B4-BE49-F238E27FC236}">
                <a16:creationId xmlns:a16="http://schemas.microsoft.com/office/drawing/2014/main" id="{6ED2AC91-94C5-46A9-9C35-6E95FA688A17}"/>
              </a:ext>
            </a:extLst>
          </p:cNvPr>
          <p:cNvSpPr/>
          <p:nvPr/>
        </p:nvSpPr>
        <p:spPr bwMode="auto">
          <a:xfrm>
            <a:off x="263878" y="1076187"/>
            <a:ext cx="180000" cy="180000"/>
          </a:xfrm>
          <a:prstGeom prst="rect">
            <a:avLst/>
          </a:prstGeom>
          <a:solidFill>
            <a:schemeClr val="accent1"/>
          </a:solidFill>
          <a:ln w="9525">
            <a:noFill/>
            <a:miter lim="800000"/>
            <a:headEnd/>
            <a:tailEnd/>
          </a:ln>
          <a:effectLst/>
        </p:spPr>
        <p:txBody>
          <a:bodyPr wrap="none" rtlCol="0" anchor="ctr"/>
          <a:lstStyle/>
          <a:p>
            <a:pPr algn="l"/>
            <a:endParaRPr kumimoji="0" lang="ja-JP" altLang="en-US" sz="1800">
              <a:solidFill>
                <a:schemeClr val="accent3">
                  <a:lumMod val="50000"/>
                </a:schemeClr>
              </a:solidFill>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44677CB1-5100-486B-9654-E6FF7CC1E9EC}"/>
              </a:ext>
            </a:extLst>
          </p:cNvPr>
          <p:cNvSpPr txBox="1"/>
          <p:nvPr/>
        </p:nvSpPr>
        <p:spPr>
          <a:xfrm>
            <a:off x="474218" y="1020597"/>
            <a:ext cx="4196253" cy="338554"/>
          </a:xfrm>
          <a:prstGeom prst="rect">
            <a:avLst/>
          </a:prstGeom>
          <a:noFill/>
        </p:spPr>
        <p:txBody>
          <a:bodyPr wrap="square" rtlCol="0">
            <a:spAutoFit/>
          </a:bodyPr>
          <a:lstStyle/>
          <a:p>
            <a:r>
              <a:rPr kumimoji="1" lang="ja-JP" altLang="en-US" sz="1600">
                <a:latin typeface="メイリオ" panose="020B0604030504040204" pitchFamily="50" charset="-128"/>
                <a:ea typeface="メイリオ" panose="020B0604030504040204" pitchFamily="50" charset="-128"/>
                <a:cs typeface="Meiryo UI" panose="020B0604030504040204" pitchFamily="50" charset="-128"/>
              </a:rPr>
              <a:t>特徴①　</a:t>
            </a:r>
            <a:endParaRPr kumimoji="1" lang="ja-JP" altLang="en-US" sz="160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8" name="テキスト ボックス 47">
            <a:extLst>
              <a:ext uri="{FF2B5EF4-FFF2-40B4-BE49-F238E27FC236}">
                <a16:creationId xmlns:a16="http://schemas.microsoft.com/office/drawing/2014/main" id="{54D76C88-77E3-452B-8ED8-785819156D59}"/>
              </a:ext>
            </a:extLst>
          </p:cNvPr>
          <p:cNvSpPr txBox="1"/>
          <p:nvPr/>
        </p:nvSpPr>
        <p:spPr>
          <a:xfrm>
            <a:off x="5107537" y="1044430"/>
            <a:ext cx="4560589" cy="338554"/>
          </a:xfrm>
          <a:prstGeom prst="rect">
            <a:avLst/>
          </a:prstGeom>
          <a:noFill/>
        </p:spPr>
        <p:txBody>
          <a:bodyPr wrap="square" rtlCol="0">
            <a:spAutoFit/>
          </a:bodyPr>
          <a:lstStyle/>
          <a:p>
            <a:r>
              <a:rPr kumimoji="1" lang="ja-JP" altLang="en-US" sz="1600">
                <a:latin typeface="メイリオ" panose="020B0604030504040204" pitchFamily="50" charset="-128"/>
                <a:ea typeface="メイリオ" panose="020B0604030504040204" pitchFamily="50" charset="-128"/>
                <a:cs typeface="Meiryo UI" panose="020B0604030504040204" pitchFamily="50" charset="-128"/>
              </a:rPr>
              <a:t>特徴②　</a:t>
            </a:r>
            <a:endParaRPr kumimoji="1" lang="ja-JP" altLang="en-US" sz="160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6" y="336901"/>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7544B61D-8A91-44CC-99F6-081C9D79FF7C}"/>
              </a:ext>
            </a:extLst>
          </p:cNvPr>
          <p:cNvSpPr/>
          <p:nvPr/>
        </p:nvSpPr>
        <p:spPr bwMode="auto">
          <a:xfrm>
            <a:off x="4927538" y="1094572"/>
            <a:ext cx="180000" cy="180000"/>
          </a:xfrm>
          <a:prstGeom prst="rect">
            <a:avLst/>
          </a:prstGeom>
          <a:solidFill>
            <a:schemeClr val="accent1"/>
          </a:solidFill>
          <a:ln w="9525">
            <a:noFill/>
            <a:miter lim="800000"/>
            <a:headEnd/>
            <a:tailEnd/>
          </a:ln>
          <a:effectLst/>
        </p:spPr>
        <p:txBody>
          <a:bodyPr wrap="none" rtlCol="0" anchor="ctr"/>
          <a:lstStyle/>
          <a:p>
            <a:pPr algn="l"/>
            <a:endParaRPr kumimoji="0" lang="ja-JP" altLang="en-US" sz="1800">
              <a:solidFill>
                <a:schemeClr val="accent3">
                  <a:lumMod val="50000"/>
                </a:schemeClr>
              </a:solidFill>
              <a:latin typeface="メイリオ" panose="020B0604030504040204" pitchFamily="50" charset="-128"/>
              <a:ea typeface="メイリオ" panose="020B0604030504040204" pitchFamily="50" charset="-128"/>
            </a:endParaRPr>
          </a:p>
        </p:txBody>
      </p:sp>
      <p:graphicFrame>
        <p:nvGraphicFramePr>
          <p:cNvPr id="56" name="表 55">
            <a:extLst>
              <a:ext uri="{FF2B5EF4-FFF2-40B4-BE49-F238E27FC236}">
                <a16:creationId xmlns:a16="http://schemas.microsoft.com/office/drawing/2014/main" id="{43690028-8F35-43A0-90A1-9EDC31C3A250}"/>
              </a:ext>
            </a:extLst>
          </p:cNvPr>
          <p:cNvGraphicFramePr>
            <a:graphicFrameLocks noGrp="1"/>
          </p:cNvGraphicFramePr>
          <p:nvPr>
            <p:extLst>
              <p:ext uri="{D42A27DB-BD31-4B8C-83A1-F6EECF244321}">
                <p14:modId xmlns:p14="http://schemas.microsoft.com/office/powerpoint/2010/main" val="1302020324"/>
              </p:ext>
            </p:extLst>
          </p:nvPr>
        </p:nvGraphicFramePr>
        <p:xfrm>
          <a:off x="228807" y="1348758"/>
          <a:ext cx="9448385" cy="5029200"/>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93696">
                <a:tc>
                  <a:txBody>
                    <a:bodyPr/>
                    <a:lstStyle/>
                    <a:p>
                      <a:pPr algn="l"/>
                      <a:r>
                        <a:rPr kumimoji="1" lang="ja-JP" altLang="en-US" sz="1800" b="1"/>
                        <a:t>評価事項との関係</a:t>
                      </a:r>
                      <a:endParaRPr kumimoji="1" lang="ja-JP" altLang="en-US" sz="1800" b="1">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87823602"/>
                  </a:ext>
                </a:extLst>
              </a:tr>
              <a:tr h="985679">
                <a:tc>
                  <a:txBody>
                    <a:bodyPr/>
                    <a:lstStyle/>
                    <a:p>
                      <a:pPr marL="0" indent="0">
                        <a:buFont typeface="Wingdings" panose="05000000000000000000" pitchFamily="2" charset="2"/>
                        <a:buNone/>
                        <a:defRPr/>
                      </a:pPr>
                      <a:r>
                        <a:rPr lang="ja-JP" altLang="en-US" sz="1200" b="0" u="none" dirty="0">
                          <a:solidFill>
                            <a:schemeClr val="tx1"/>
                          </a:solidFill>
                        </a:rPr>
                        <a:t>＜①革新性＞</a:t>
                      </a:r>
                      <a:endParaRPr lang="en-US" altLang="ja-JP" sz="1200" b="0" u="none" dirty="0">
                        <a:solidFill>
                          <a:schemeClr val="tx1"/>
                        </a:solidFill>
                      </a:endParaRPr>
                    </a:p>
                    <a:p>
                      <a:pPr marL="171450" indent="-171450">
                        <a:buFont typeface="Wingdings" panose="05000000000000000000" pitchFamily="2" charset="2"/>
                        <a:buChar char="l"/>
                        <a:defRPr/>
                      </a:pPr>
                      <a:r>
                        <a:rPr lang="ja-JP" altLang="en-US" sz="1200" b="0" u="none" dirty="0">
                          <a:solidFill>
                            <a:schemeClr val="tx1"/>
                          </a:solidFill>
                        </a:rPr>
                        <a:t>・・・・・。</a:t>
                      </a: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r>
                        <a:rPr lang="ja-JP" altLang="en-US" sz="1200" b="0" u="none" dirty="0">
                          <a:solidFill>
                            <a:schemeClr val="tx1"/>
                          </a:solidFill>
                        </a:rPr>
                        <a:t>＜②波及効果＞</a:t>
                      </a:r>
                      <a:endParaRPr lang="en-US" altLang="ja-JP" sz="1200" b="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rPr>
                        <a:t>・・・・・。</a:t>
                      </a: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p>
                      <a:pPr marL="0" indent="0">
                        <a:buFont typeface="Wingdings" panose="05000000000000000000" pitchFamily="2" charset="2"/>
                        <a:buNone/>
                        <a:defRPr/>
                      </a:pPr>
                      <a:r>
                        <a:rPr lang="ja-JP" altLang="en-US" sz="1200" b="0" u="none" dirty="0">
                          <a:solidFill>
                            <a:schemeClr val="tx1"/>
                          </a:solidFill>
                        </a:rPr>
                        <a:t>＜③社会的課題への対応＞</a:t>
                      </a:r>
                      <a:endParaRPr lang="en-US" altLang="ja-JP" sz="1200" b="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rPr>
                        <a:t>・・・・・。</a:t>
                      </a:r>
                      <a:endParaRPr lang="en-US" altLang="ja-JP" sz="1200" b="0" u="none" dirty="0">
                        <a:solidFill>
                          <a:schemeClr val="tx1"/>
                        </a:solidFill>
                      </a:endParaRPr>
                    </a:p>
                    <a:p>
                      <a:pPr marL="171450" indent="-171450">
                        <a:buFont typeface="Wingdings" panose="05000000000000000000" pitchFamily="2" charset="2"/>
                        <a:buChar char="l"/>
                        <a:defRPr/>
                      </a:pPr>
                      <a:endParaRPr lang="en-US" altLang="ja-JP" sz="1200" b="0" u="none" dirty="0">
                        <a:solidFill>
                          <a:schemeClr val="tx1"/>
                        </a:solidFill>
                      </a:endParaRPr>
                    </a:p>
                    <a:p>
                      <a:pPr marL="171450" indent="-171450">
                        <a:buFont typeface="Wingdings" panose="05000000000000000000" pitchFamily="2" charset="2"/>
                        <a:buChar char="l"/>
                        <a:defRPr/>
                      </a:pPr>
                      <a:endParaRPr lang="en-US" altLang="ja-JP" sz="1200" b="0" u="none" dirty="0">
                        <a:solidFill>
                          <a:schemeClr val="tx1"/>
                        </a:solidFill>
                      </a:endParaRPr>
                    </a:p>
                    <a:p>
                      <a:pPr marL="171450" indent="-171450">
                        <a:buFont typeface="Wingdings" panose="05000000000000000000" pitchFamily="2" charset="2"/>
                        <a:buChar char="l"/>
                        <a:defRPr/>
                      </a:pPr>
                      <a:endParaRPr lang="en-US" altLang="ja-JP" sz="1200" b="0" u="none" dirty="0">
                        <a:solidFill>
                          <a:schemeClr val="tx1"/>
                        </a:solidFill>
                      </a:endParaRPr>
                    </a:p>
                    <a:p>
                      <a:pPr marL="171450" indent="-171450">
                        <a:buFont typeface="Wingdings" panose="05000000000000000000" pitchFamily="2" charset="2"/>
                        <a:buChar char="l"/>
                        <a:defRPr/>
                      </a:pPr>
                      <a:endParaRPr lang="en-US" altLang="ja-JP" sz="1200" b="0" u="none" dirty="0">
                        <a:solidFill>
                          <a:schemeClr val="tx1"/>
                        </a:solidFill>
                      </a:endParaRPr>
                    </a:p>
                    <a:p>
                      <a:pPr marL="171450" indent="-171450">
                        <a:buFont typeface="Wingdings" panose="05000000000000000000" pitchFamily="2" charset="2"/>
                        <a:buChar char="l"/>
                        <a:defRPr/>
                      </a:pPr>
                      <a:endParaRPr lang="en-US" altLang="ja-JP" sz="1200" b="0" u="none" dirty="0">
                        <a:solidFill>
                          <a:schemeClr val="tx1"/>
                        </a:solidFill>
                      </a:endParaRPr>
                    </a:p>
                    <a:p>
                      <a:pPr marL="171450" indent="-171450">
                        <a:buFont typeface="Wingdings" panose="05000000000000000000" pitchFamily="2" charset="2"/>
                        <a:buChar char="l"/>
                        <a:defRPr/>
                      </a:pPr>
                      <a:endParaRPr lang="en-US" altLang="ja-JP" sz="1200" b="0" u="none" dirty="0">
                        <a:solidFill>
                          <a:schemeClr val="tx1"/>
                        </a:solidFill>
                      </a:endParaRPr>
                    </a:p>
                    <a:p>
                      <a:pPr marL="171450" indent="-171450">
                        <a:buFont typeface="Wingdings" panose="05000000000000000000" pitchFamily="2" charset="2"/>
                        <a:buChar char="l"/>
                        <a:defRPr/>
                      </a:pPr>
                      <a:endParaRPr lang="en-US" altLang="ja-JP" sz="1200" b="0" u="none" dirty="0">
                        <a:solidFill>
                          <a:schemeClr val="tx1"/>
                        </a:solidFill>
                      </a:endParaRPr>
                    </a:p>
                    <a:p>
                      <a:pPr marL="171450" indent="-171450">
                        <a:buFont typeface="Wingdings" panose="05000000000000000000" pitchFamily="2" charset="2"/>
                        <a:buChar char="l"/>
                        <a:defRPr/>
                      </a:pPr>
                      <a:endParaRPr lang="en-US" altLang="ja-JP" sz="1200" b="0" u="none" dirty="0">
                        <a:solidFill>
                          <a:schemeClr val="tx1"/>
                        </a:solidFill>
                      </a:endParaRPr>
                    </a:p>
                    <a:p>
                      <a:pPr marL="0" indent="0">
                        <a:buFont typeface="Wingdings" panose="05000000000000000000" pitchFamily="2" charset="2"/>
                        <a:buNone/>
                        <a:defRPr/>
                      </a:pPr>
                      <a:endParaRPr lang="en-US" altLang="ja-JP" sz="12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7E5B4E84-4810-4500-9811-06B5AFBF6E2E}"/>
              </a:ext>
            </a:extLst>
          </p:cNvPr>
          <p:cNvSpPr txBox="1"/>
          <p:nvPr/>
        </p:nvSpPr>
        <p:spPr>
          <a:xfrm>
            <a:off x="6481036" y="61332"/>
            <a:ext cx="3187091" cy="461665"/>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endPar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様式２の内容を詳しく具体的に記載してください。</a:t>
            </a:r>
            <a:endPar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1614D569-1A23-4D5A-BBB3-56D927A86FC3}"/>
              </a:ext>
            </a:extLst>
          </p:cNvPr>
          <p:cNvSpPr txBox="1"/>
          <p:nvPr/>
        </p:nvSpPr>
        <p:spPr>
          <a:xfrm>
            <a:off x="2307771" y="1754597"/>
            <a:ext cx="7354321" cy="4555093"/>
          </a:xfrm>
          <a:prstGeom prst="rect">
            <a:avLst/>
          </a:prstGeom>
          <a:solidFill>
            <a:schemeClr val="tx2">
              <a:lumMod val="75000"/>
            </a:schemeClr>
          </a:solidFill>
        </p:spPr>
        <p:txBody>
          <a:bodyPr wrap="square" rtlCol="0">
            <a:spAutoFit/>
          </a:bodyPr>
          <a:lstStyle/>
          <a:p>
            <a:pPr marL="0" indent="0">
              <a:buFont typeface="Wingdings" panose="05000000000000000000" pitchFamily="2" charset="2"/>
              <a:buNone/>
              <a:defRPr/>
            </a:pPr>
            <a:r>
              <a:rPr lang="ja-JP" altLang="en-US" sz="1000" b="1" u="none">
                <a:solidFill>
                  <a:schemeClr val="bg1"/>
                </a:solidFill>
              </a:rPr>
              <a:t>＜①革新性＞</a:t>
            </a:r>
            <a:endParaRPr lang="en-US" altLang="ja-JP" sz="1000" b="1" u="none">
              <a:solidFill>
                <a:schemeClr val="bg1"/>
              </a:solidFill>
            </a:endParaRPr>
          </a:p>
          <a:p>
            <a:pPr marL="171450" indent="-171450">
              <a:buFont typeface="Wingdings" panose="05000000000000000000" pitchFamily="2" charset="2"/>
              <a:buChar char="l"/>
              <a:defRPr/>
            </a:pPr>
            <a:r>
              <a:rPr lang="ja-JP" altLang="en-US" sz="1000" b="0" u="none">
                <a:solidFill>
                  <a:schemeClr val="bg1"/>
                </a:solidFill>
              </a:rPr>
              <a:t>製品・サービス部門、業務プロセス部門については次の観点で、できるだけ数値を用いて定量的、具体的に記入してください。</a:t>
            </a:r>
          </a:p>
          <a:p>
            <a:pPr marL="0" indent="0">
              <a:buFont typeface="Wingdings" panose="05000000000000000000" pitchFamily="2" charset="2"/>
              <a:buNone/>
              <a:defRPr/>
            </a:pPr>
            <a:r>
              <a:rPr lang="ja-JP" altLang="en-US" sz="1000" b="0" u="none">
                <a:solidFill>
                  <a:schemeClr val="bg1"/>
                </a:solidFill>
              </a:rPr>
              <a:t>　　性能、品質面の優位性／生産性、合理性、能率向上への寄与／新規性 ・先進性、独創性、従来型との相違／克服の難易度、ボトル</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ja-JP" altLang="en-US" sz="1000" b="0" u="none">
                <a:solidFill>
                  <a:schemeClr val="bg1"/>
                </a:solidFill>
              </a:rPr>
              <a:t>ネック解消の困難性</a:t>
            </a:r>
          </a:p>
          <a:p>
            <a:pPr marL="171450" indent="-171450">
              <a:buFont typeface="Wingdings" panose="05000000000000000000" pitchFamily="2" charset="2"/>
              <a:buChar char="l"/>
              <a:defRPr/>
            </a:pPr>
            <a:r>
              <a:rPr lang="ja-JP" altLang="en-US" sz="1000" b="0" u="none">
                <a:solidFill>
                  <a:schemeClr val="bg1"/>
                </a:solidFill>
              </a:rPr>
              <a:t>支援部門については次の観点で具体的に記入してください。</a:t>
            </a:r>
          </a:p>
          <a:p>
            <a:pPr marL="0" indent="0">
              <a:buFont typeface="Wingdings" panose="05000000000000000000" pitchFamily="2" charset="2"/>
              <a:buNone/>
              <a:defRPr/>
            </a:pPr>
            <a:r>
              <a:rPr lang="ja-JP" altLang="en-US" sz="1000" b="0" u="none">
                <a:solidFill>
                  <a:schemeClr val="bg1"/>
                </a:solidFill>
              </a:rPr>
              <a:t>　　支援機関自身の取組の新規性、独創性、類似する取組みの有無／支援機関自身のデジタル人材育成や事業化コーディネートにお</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ja-JP" altLang="en-US" sz="1000" b="0" u="none">
                <a:solidFill>
                  <a:schemeClr val="bg1"/>
                </a:solidFill>
              </a:rPr>
              <a:t>ける創意・工夫／支援機関自身の地域の関係機関との効果的な連携／支援先が当該支援機関の支援により実施することが見込ま</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ja-JP" altLang="en-US" sz="1000" b="0" u="none">
                <a:solidFill>
                  <a:schemeClr val="bg1"/>
                </a:solidFill>
              </a:rPr>
              <a:t>れる取組等の革新性</a:t>
            </a:r>
            <a:endParaRPr lang="en-US" altLang="ja-JP" sz="1000" b="0" u="none">
              <a:solidFill>
                <a:schemeClr val="bg1"/>
              </a:solidFill>
            </a:endParaRPr>
          </a:p>
          <a:p>
            <a:pPr marL="0" indent="0">
              <a:buFont typeface="Wingdings" panose="05000000000000000000" pitchFamily="2" charset="2"/>
              <a:buNone/>
              <a:defRPr/>
            </a:pPr>
            <a:endParaRPr lang="en-US" altLang="ja-JP" sz="1000" b="0" u="none">
              <a:solidFill>
                <a:schemeClr val="bg1"/>
              </a:solidFill>
            </a:endParaRPr>
          </a:p>
          <a:p>
            <a:pPr marL="0" indent="0">
              <a:buFont typeface="Wingdings" panose="05000000000000000000" pitchFamily="2" charset="2"/>
              <a:buNone/>
              <a:defRPr/>
            </a:pPr>
            <a:r>
              <a:rPr lang="ja-JP" altLang="en-US" sz="1000" b="1" u="none">
                <a:solidFill>
                  <a:schemeClr val="bg1"/>
                </a:solidFill>
              </a:rPr>
              <a:t>＜②波及効果＞</a:t>
            </a:r>
            <a:endParaRPr lang="en-US" altLang="ja-JP" sz="1000" b="1" u="none">
              <a:solidFill>
                <a:schemeClr val="bg1"/>
              </a:solidFill>
            </a:endParaRPr>
          </a:p>
          <a:p>
            <a:pPr marL="285750" indent="-285750">
              <a:buFont typeface="Wingdings" panose="05000000000000000000" pitchFamily="2" charset="2"/>
              <a:buChar char="l"/>
              <a:defRPr/>
            </a:pPr>
            <a:r>
              <a:rPr lang="ja-JP" altLang="en-US" sz="1000" b="0" u="none">
                <a:solidFill>
                  <a:schemeClr val="bg1"/>
                </a:solidFill>
              </a:rPr>
              <a:t>製品・サービス部門、業務プロセス部門については次の観点で、できるだけ数値を用いて定量的、具体的に記入してください。</a:t>
            </a:r>
          </a:p>
          <a:p>
            <a:pPr marL="0" indent="0">
              <a:buFont typeface="Wingdings" panose="05000000000000000000" pitchFamily="2" charset="2"/>
              <a:buNone/>
              <a:defRPr/>
            </a:pPr>
            <a:r>
              <a:rPr lang="ja-JP" altLang="en-US" sz="1000" b="0" u="none">
                <a:solidFill>
                  <a:schemeClr val="bg1"/>
                </a:solidFill>
              </a:rPr>
              <a:t>　　　売上、収益、市場シェア、コスト削減への貢献 （数値を用いて具体的に）／他事業への転用・応用可能性、将来性／新規市場への</a:t>
            </a:r>
            <a:endParaRPr lang="en-US" altLang="ja-JP" sz="1000" b="0" u="none">
              <a:solidFill>
                <a:schemeClr val="bg1"/>
              </a:solidFill>
            </a:endParaRPr>
          </a:p>
          <a:p>
            <a:pPr marL="0" indent="0">
              <a:buFont typeface="Wingdings" panose="05000000000000000000" pitchFamily="2" charset="2"/>
              <a:buNone/>
              <a:defRPr/>
            </a:pPr>
            <a:r>
              <a:rPr lang="ja-JP" altLang="en-US" sz="1000" b="0" u="none">
                <a:solidFill>
                  <a:schemeClr val="bg1"/>
                </a:solidFill>
              </a:rPr>
              <a:t>　　　影響、普及可能性／既存システムへの影響、普及可能性／地域産業の活性化 ・雇用拡大</a:t>
            </a:r>
          </a:p>
          <a:p>
            <a:pPr marL="285750" indent="-285750">
              <a:buFont typeface="Wingdings" panose="05000000000000000000" pitchFamily="2" charset="2"/>
              <a:buChar char="l"/>
              <a:defRPr/>
            </a:pPr>
            <a:r>
              <a:rPr lang="ja-JP" altLang="en-US" sz="1000" b="0" u="none">
                <a:solidFill>
                  <a:schemeClr val="bg1"/>
                </a:solidFill>
              </a:rPr>
              <a:t>支援部門については次の観点で具体的に記入してください。</a:t>
            </a:r>
            <a:endParaRPr lang="en-US" altLang="ja-JP" sz="1000" b="0" u="none">
              <a:solidFill>
                <a:schemeClr val="bg1"/>
              </a:solidFill>
            </a:endParaRPr>
          </a:p>
          <a:p>
            <a:pPr marL="0" indent="0">
              <a:buFont typeface="Wingdings" panose="05000000000000000000" pitchFamily="2" charset="2"/>
              <a:buNone/>
              <a:defRPr/>
            </a:pPr>
            <a:r>
              <a:rPr lang="ja-JP" altLang="en-US" sz="1000" b="0" u="none">
                <a:solidFill>
                  <a:schemeClr val="bg1"/>
                </a:solidFill>
              </a:rPr>
              <a:t>　　　支援機関が社会・地域で幅広く活躍する人材の育成にどう取り組んでいるか／支援機関自身の取組みの継続可能性、内容や参加</a:t>
            </a:r>
            <a:endParaRPr lang="en-US" altLang="ja-JP" sz="1000" b="0" u="none">
              <a:solidFill>
                <a:schemeClr val="bg1"/>
              </a:solidFill>
            </a:endParaRPr>
          </a:p>
          <a:p>
            <a:pPr marL="0" indent="0">
              <a:buFont typeface="Wingdings" panose="05000000000000000000" pitchFamily="2" charset="2"/>
              <a:buNone/>
              <a:defRPr/>
            </a:pPr>
            <a:r>
              <a:rPr lang="ja-JP" altLang="en-US" sz="1000" b="0" u="none">
                <a:solidFill>
                  <a:schemeClr val="bg1"/>
                </a:solidFill>
              </a:rPr>
              <a:t>　　　人数の拡大可能性、他地域の機関での実施（横展開）の可能性／支援先が当該支援機関の支援により実施することが見込まれる</a:t>
            </a:r>
            <a:endParaRPr lang="en-US" altLang="ja-JP" sz="1000" b="0" u="none">
              <a:solidFill>
                <a:schemeClr val="bg1"/>
              </a:solidFill>
            </a:endParaRPr>
          </a:p>
          <a:p>
            <a:pPr marL="0" indent="0">
              <a:buFont typeface="Wingdings" panose="05000000000000000000" pitchFamily="2" charset="2"/>
              <a:buNone/>
              <a:defRPr/>
            </a:pPr>
            <a:r>
              <a:rPr lang="ja-JP" altLang="en-US" sz="1000" b="0" u="none">
                <a:solidFill>
                  <a:schemeClr val="bg1"/>
                </a:solidFill>
              </a:rPr>
              <a:t>　　　取組等の波及効果</a:t>
            </a:r>
            <a:endParaRPr lang="en-US" altLang="ja-JP" sz="1000" b="0" u="none">
              <a:solidFill>
                <a:schemeClr val="bg1"/>
              </a:solidFill>
            </a:endParaRPr>
          </a:p>
          <a:p>
            <a:pPr marL="0" indent="0">
              <a:buFont typeface="Wingdings" panose="05000000000000000000" pitchFamily="2" charset="2"/>
              <a:buNone/>
              <a:defRPr/>
            </a:pPr>
            <a:endParaRPr lang="en-US" altLang="ja-JP" sz="1000" b="0" u="none">
              <a:solidFill>
                <a:schemeClr val="bg1"/>
              </a:solidFill>
            </a:endParaRPr>
          </a:p>
          <a:p>
            <a:pPr marL="0" indent="0">
              <a:buFont typeface="Wingdings" panose="05000000000000000000" pitchFamily="2" charset="2"/>
              <a:buNone/>
              <a:defRPr/>
            </a:pPr>
            <a:r>
              <a:rPr lang="ja-JP" altLang="en-US" sz="1000" b="1">
                <a:solidFill>
                  <a:schemeClr val="bg1"/>
                </a:solidFill>
              </a:rPr>
              <a:t>＜③</a:t>
            </a:r>
            <a:r>
              <a:rPr lang="ja-JP" altLang="en-US" sz="1000" b="1" u="none">
                <a:solidFill>
                  <a:schemeClr val="bg1"/>
                </a:solidFill>
              </a:rPr>
              <a:t>社会的課題への対応＞</a:t>
            </a:r>
            <a:endParaRPr lang="en-US" altLang="ja-JP" sz="1000" b="1" u="none">
              <a:solidFill>
                <a:schemeClr val="bg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b="0" u="none">
                <a:solidFill>
                  <a:schemeClr val="bg1"/>
                </a:solidFill>
              </a:rPr>
              <a:t>製品・サービス部門、業務プロセス部門については次の観点で、できるだけ数値を用いて定量的、具体的に記入してください。</a:t>
            </a:r>
          </a:p>
          <a:p>
            <a:pPr marL="0" indent="0">
              <a:buFont typeface="Wingdings" panose="05000000000000000000" pitchFamily="2" charset="2"/>
              <a:buNone/>
              <a:defRPr/>
            </a:pPr>
            <a:r>
              <a:rPr lang="ja-JP" altLang="en-US" sz="1000" b="0" u="none">
                <a:solidFill>
                  <a:schemeClr val="bg1"/>
                </a:solidFill>
              </a:rPr>
              <a:t>　　　社会環境の変化を踏まえてどのような取組みを行ったか、どのような付加価値を創造したか（例えば、人材不足への対応、新型コロ</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ja-JP" altLang="en-US" sz="1000" b="0" u="none">
                <a:solidFill>
                  <a:schemeClr val="bg1"/>
                </a:solidFill>
              </a:rPr>
              <a:t>ナウイルス感染拡大への対応、災害への対応、サプライチェーン構造の変化、環境配慮の意識の高まりなどをはじめとする、社会</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ja-JP" altLang="en-US" sz="1000" b="0" u="none">
                <a:solidFill>
                  <a:schemeClr val="bg1"/>
                </a:solidFill>
              </a:rPr>
              <a:t>的課題の解決に寄与しうる取組を評価します。）</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b="0" u="none">
                <a:solidFill>
                  <a:schemeClr val="bg1"/>
                </a:solidFill>
              </a:rPr>
              <a:t>支援部門については次の観点で具体的に記入してください。</a:t>
            </a:r>
          </a:p>
          <a:p>
            <a:pPr marL="0" indent="0">
              <a:buFont typeface="Wingdings" panose="05000000000000000000" pitchFamily="2" charset="2"/>
              <a:buNone/>
              <a:defRPr/>
            </a:pPr>
            <a:r>
              <a:rPr lang="ja-JP" altLang="en-US" sz="1000" b="0" u="none">
                <a:solidFill>
                  <a:schemeClr val="bg1"/>
                </a:solidFill>
              </a:rPr>
              <a:t>　　　社会環境の変化を踏まえてどのような取組みを行ったか、どのような付加価値を創造したか（ （例えば、人材不足への対応、新型コ</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ja-JP" altLang="en-US" sz="1000" b="0" u="none">
                <a:solidFill>
                  <a:schemeClr val="bg1"/>
                </a:solidFill>
              </a:rPr>
              <a:t>ロナウイルス感染拡大への対応、災害への対応、サプライチェーン構造の変化、環境配慮の意識高まりなどをはじめとする、社会</a:t>
            </a:r>
            <a:endParaRPr lang="en-US" altLang="ja-JP" sz="1000" b="0" u="none">
              <a:solidFill>
                <a:schemeClr val="bg1"/>
              </a:solidFill>
            </a:endParaRPr>
          </a:p>
          <a:p>
            <a:pPr marL="0" indent="0">
              <a:buFont typeface="Wingdings" panose="05000000000000000000" pitchFamily="2" charset="2"/>
              <a:buNone/>
              <a:defRPr/>
            </a:pPr>
            <a:r>
              <a:rPr lang="ja-JP" altLang="en-US" sz="1000">
                <a:solidFill>
                  <a:schemeClr val="bg1"/>
                </a:solidFill>
              </a:rPr>
              <a:t>　　　</a:t>
            </a:r>
            <a:r>
              <a:rPr lang="ja-JP" altLang="en-US" sz="1000" b="0" u="none">
                <a:solidFill>
                  <a:schemeClr val="bg1"/>
                </a:solidFill>
              </a:rPr>
              <a:t>的課題の解決に寄与しうる取組を評価します。）</a:t>
            </a:r>
            <a:endParaRPr lang="en-US" altLang="ja-JP" sz="1000" b="0" u="none">
              <a:solidFill>
                <a:schemeClr val="bg1"/>
              </a:solidFill>
            </a:endParaRPr>
          </a:p>
          <a:p>
            <a:pPr marL="285750" indent="-285750">
              <a:buFont typeface="Wingdings" panose="05000000000000000000" pitchFamily="2" charset="2"/>
              <a:buChar char="l"/>
              <a:defRPr/>
            </a:pPr>
            <a:r>
              <a:rPr lang="ja-JP" altLang="en-US" sz="1000" b="0" u="none">
                <a:solidFill>
                  <a:schemeClr val="bg1"/>
                </a:solidFill>
              </a:rPr>
              <a:t>支援先が当該支援機関の支援により実施することが見込まれる取組等は、どのような社会的課題解決に寄与するか</a:t>
            </a:r>
            <a:endParaRPr lang="en-US" altLang="ja-JP" sz="1000" b="0" u="none">
              <a:solidFill>
                <a:schemeClr val="bg1"/>
              </a:solidFill>
            </a:endParaRPr>
          </a:p>
        </p:txBody>
      </p:sp>
    </p:spTree>
    <p:extLst>
      <p:ext uri="{BB962C8B-B14F-4D97-AF65-F5344CB8AC3E}">
        <p14:creationId xmlns:p14="http://schemas.microsoft.com/office/powerpoint/2010/main" val="2114010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1949148517"/>
              </p:ext>
            </p:extLst>
          </p:nvPr>
        </p:nvGraphicFramePr>
        <p:xfrm>
          <a:off x="228807" y="1601576"/>
          <a:ext cx="9448385" cy="1114202"/>
        </p:xfrm>
        <a:graphic>
          <a:graphicData uri="http://schemas.openxmlformats.org/drawingml/2006/table">
            <a:tbl>
              <a:tblPr firstRow="1" bandRow="1">
                <a:tableStyleId>{72833802-FEF1-4C79-8D5D-14CF1EAF98D9}</a:tableStyleId>
              </a:tblPr>
              <a:tblGrid>
                <a:gridCol w="9448385">
                  <a:extLst>
                    <a:ext uri="{9D8B030D-6E8A-4147-A177-3AD203B41FA5}">
                      <a16:colId xmlns:a16="http://schemas.microsoft.com/office/drawing/2014/main" val="2338736714"/>
                    </a:ext>
                  </a:extLst>
                </a:gridCol>
              </a:tblGrid>
              <a:tr h="277728">
                <a:tc>
                  <a:txBody>
                    <a:bodyPr/>
                    <a:lstStyle/>
                    <a:p>
                      <a:pPr algn="l"/>
                      <a:r>
                        <a:rPr kumimoji="1" lang="ja-JP" altLang="en-US" sz="1800" b="1">
                          <a:latin typeface="Meiryo UI" panose="020B0604030504040204" pitchFamily="50" charset="-128"/>
                          <a:ea typeface="Meiryo UI" panose="020B0604030504040204" pitchFamily="50" charset="-128"/>
                        </a:rPr>
                        <a:t>推薦理由</a:t>
                      </a:r>
                    </a:p>
                  </a:txBody>
                  <a:tcPr/>
                </a:tc>
                <a:extLst>
                  <a:ext uri="{0D108BD9-81ED-4DB2-BD59-A6C34878D82A}">
                    <a16:rowId xmlns:a16="http://schemas.microsoft.com/office/drawing/2014/main" val="3887823602"/>
                  </a:ext>
                </a:extLst>
              </a:tr>
              <a:tr h="748442">
                <a:tc>
                  <a:txBody>
                    <a:bodyPr/>
                    <a:lstStyle/>
                    <a:p>
                      <a:pPr marL="171450" indent="-1714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推薦資料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＜様式４＞</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36901"/>
            <a:ext cx="4969037"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7579788-A565-4A92-BCD7-147A636DC216}"/>
              </a:ext>
            </a:extLst>
          </p:cNvPr>
          <p:cNvSpPr txBox="1"/>
          <p:nvPr/>
        </p:nvSpPr>
        <p:spPr>
          <a:xfrm>
            <a:off x="6382889" y="54916"/>
            <a:ext cx="3300904" cy="461665"/>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a:solidFill>
                  <a:srgbClr val="FF0000"/>
                </a:solidFill>
                <a:latin typeface="Meiryo UI" panose="020B0604030504040204" pitchFamily="50" charset="-128"/>
                <a:ea typeface="Meiryo UI" panose="020B0604030504040204" pitchFamily="50" charset="-128"/>
                <a:cs typeface="Meiryo UI" panose="020B0604030504040204" pitchFamily="50" charset="-128"/>
              </a:rPr>
              <a:t>他薦の場合のみ、推薦者にて記載してください。</a:t>
            </a:r>
            <a:endParaRPr kumimoji="1" lang="en-US" altLang="ja-JP" sz="1200" b="1" u="sng">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本頁は公表予定はありません。</a:t>
            </a:r>
          </a:p>
        </p:txBody>
      </p:sp>
      <p:sp>
        <p:nvSpPr>
          <p:cNvPr id="20" name="テキスト ボックス 19">
            <a:extLst>
              <a:ext uri="{FF2B5EF4-FFF2-40B4-BE49-F238E27FC236}">
                <a16:creationId xmlns:a16="http://schemas.microsoft.com/office/drawing/2014/main" id="{6E4C1D41-71AB-4610-BC10-A3364CDF501F}"/>
              </a:ext>
            </a:extLst>
          </p:cNvPr>
          <p:cNvSpPr txBox="1"/>
          <p:nvPr/>
        </p:nvSpPr>
        <p:spPr>
          <a:xfrm>
            <a:off x="134186" y="1087801"/>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推薦者名：○○○○・・・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21" name="直線コネクタ 20">
            <a:extLst>
              <a:ext uri="{FF2B5EF4-FFF2-40B4-BE49-F238E27FC236}">
                <a16:creationId xmlns:a16="http://schemas.microsoft.com/office/drawing/2014/main" id="{59A732F0-55F8-4F15-B4C1-DE5BD23DB708}"/>
              </a:ext>
            </a:extLst>
          </p:cNvPr>
          <p:cNvCxnSpPr>
            <a:cxnSpLocks/>
          </p:cNvCxnSpPr>
          <p:nvPr/>
        </p:nvCxnSpPr>
        <p:spPr>
          <a:xfrm>
            <a:off x="222207" y="14345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CFA89B7-1EE7-40AF-829E-E2866726F646}"/>
              </a:ext>
            </a:extLst>
          </p:cNvPr>
          <p:cNvSpPr txBox="1"/>
          <p:nvPr/>
        </p:nvSpPr>
        <p:spPr>
          <a:xfrm>
            <a:off x="3445944" y="2048881"/>
            <a:ext cx="6100263" cy="577081"/>
          </a:xfrm>
          <a:prstGeom prst="rect">
            <a:avLst/>
          </a:prstGeom>
          <a:solidFill>
            <a:srgbClr val="990033"/>
          </a:solidFill>
        </p:spPr>
        <p:txBody>
          <a:bodyPr wrap="square" rtlCol="0">
            <a:spAutoFit/>
          </a:bodyPr>
          <a:lstStyle/>
          <a:p>
            <a:pPr marL="171450" indent="-171450">
              <a:buFont typeface="Wingdings" panose="05000000000000000000" pitchFamily="2" charset="2"/>
              <a:buChar char="l"/>
              <a:defRPr/>
            </a:pPr>
            <a:r>
              <a:rPr lang="ja-JP" altLang="en-US" sz="1050" b="0" u="none">
                <a:solidFill>
                  <a:schemeClr val="bg1"/>
                </a:solidFill>
              </a:rPr>
              <a:t>当該案件のどのような点に革新性、優位性が認められるのか、具体的に記入してください。</a:t>
            </a:r>
            <a:endParaRPr lang="en-US" altLang="ja-JP" sz="1050" b="0" u="none">
              <a:solidFill>
                <a:schemeClr val="bg1"/>
              </a:solidFill>
            </a:endParaRPr>
          </a:p>
          <a:p>
            <a:pPr marL="171450" indent="-171450">
              <a:buFont typeface="Wingdings" panose="05000000000000000000" pitchFamily="2" charset="2"/>
              <a:buChar char="l"/>
              <a:defRPr/>
            </a:pPr>
            <a:r>
              <a:rPr lang="ja-JP" altLang="en-US" sz="1050" b="0" u="none">
                <a:solidFill>
                  <a:schemeClr val="bg1"/>
                </a:solidFill>
              </a:rPr>
              <a:t>「①類似製品・技術の優位点」「②市場・業界における波及効果」といったポイントを押さえ、項目立てを行うなど整理して具体的にわかりやすく記入してください。</a:t>
            </a:r>
            <a:endParaRPr lang="en-US" altLang="ja-JP" sz="1050" b="0" u="none">
              <a:solidFill>
                <a:schemeClr val="bg1"/>
              </a:solidFill>
            </a:endParaRPr>
          </a:p>
        </p:txBody>
      </p:sp>
    </p:spTree>
    <p:extLst>
      <p:ext uri="{BB962C8B-B14F-4D97-AF65-F5344CB8AC3E}">
        <p14:creationId xmlns:p14="http://schemas.microsoft.com/office/powerpoint/2010/main" val="335393417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1676</Words>
  <Application>Microsoft Office PowerPoint</Application>
  <PresentationFormat>A4 210 x 297 mm</PresentationFormat>
  <Paragraphs>138</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メイリオ</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2022-07-25T00:11:22Z</dcterms:created>
  <dcterms:modified xsi:type="dcterms:W3CDTF">2022-07-25T00:13:26Z</dcterms:modified>
</cp:coreProperties>
</file>