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8"/>
  </p:notesMasterIdLst>
  <p:handoutMasterIdLst>
    <p:handoutMasterId r:id="rId9"/>
  </p:handoutMasterIdLst>
  <p:sldIdLst>
    <p:sldId id="375" r:id="rId2"/>
    <p:sldId id="370" r:id="rId3"/>
    <p:sldId id="373" r:id="rId4"/>
    <p:sldId id="366" r:id="rId5"/>
    <p:sldId id="376" r:id="rId6"/>
    <p:sldId id="369"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75"/>
            <p14:sldId id="370"/>
            <p14:sldId id="373"/>
            <p14:sldId id="366"/>
            <p14:sldId id="37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04960-C935-4F8F-97AB-588789C97793}" v="2" dt="2024-05-15T09:09:55.3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76" y="60"/>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1111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66459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0910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05991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2024/6/17</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9640130"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5" y="804511"/>
            <a:ext cx="7038971"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会社</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HP</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の</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URL】</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表 22">
            <a:extLst>
              <a:ext uri="{FF2B5EF4-FFF2-40B4-BE49-F238E27FC236}">
                <a16:creationId xmlns:a16="http://schemas.microsoft.com/office/drawing/2014/main" id="{901E114B-D741-47F8-9C65-2BAAAC0481CC}"/>
              </a:ext>
            </a:extLst>
          </p:cNvPr>
          <p:cNvGraphicFramePr>
            <a:graphicFrameLocks noGrp="1"/>
          </p:cNvGraphicFramePr>
          <p:nvPr>
            <p:extLst>
              <p:ext uri="{D42A27DB-BD31-4B8C-83A1-F6EECF244321}">
                <p14:modId xmlns:p14="http://schemas.microsoft.com/office/powerpoint/2010/main" val="1916886125"/>
              </p:ext>
            </p:extLst>
          </p:nvPr>
        </p:nvGraphicFramePr>
        <p:xfrm>
          <a:off x="219741" y="1234022"/>
          <a:ext cx="9448385" cy="5477496"/>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375104">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5102392">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dirty="0">
                          <a:solidFill>
                            <a:schemeClr val="tx1"/>
                          </a:solidFill>
                          <a:latin typeface="メイリオ" panose="020B0604030504040204" pitchFamily="50" charset="-128"/>
                          <a:ea typeface="メイリオ" panose="020B0604030504040204" pitchFamily="50" charset="-128"/>
                        </a:rPr>
                        <a:t>　　　　　　　　　　　　　　　　　　　　　　　　　　　　　　　</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2" name="テキスト ボックス 1">
            <a:extLst>
              <a:ext uri="{FF2B5EF4-FFF2-40B4-BE49-F238E27FC236}">
                <a16:creationId xmlns:a16="http://schemas.microsoft.com/office/drawing/2014/main" id="{81411A0E-476D-C5EF-C9E9-AF6BE986B1C2}"/>
              </a:ext>
            </a:extLst>
          </p:cNvPr>
          <p:cNvSpPr txBox="1"/>
          <p:nvPr/>
        </p:nvSpPr>
        <p:spPr>
          <a:xfrm>
            <a:off x="5797130" y="2038997"/>
            <a:ext cx="3666477" cy="3970318"/>
          </a:xfrm>
          <a:prstGeom prst="rect">
            <a:avLst/>
          </a:prstGeom>
          <a:noFill/>
          <a:ln>
            <a:solidFill>
              <a:schemeClr val="tx1"/>
            </a:solidFill>
          </a:ln>
        </p:spPr>
        <p:txBody>
          <a:bodyPr wrap="square" rtlCol="0">
            <a:spAutoFit/>
          </a:bodyPr>
          <a:lstStyle/>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E5B435-1DFF-FF64-64F0-EA1547F63207}"/>
              </a:ext>
            </a:extLst>
          </p:cNvPr>
          <p:cNvSpPr txBox="1"/>
          <p:nvPr/>
        </p:nvSpPr>
        <p:spPr>
          <a:xfrm>
            <a:off x="232941" y="1674852"/>
            <a:ext cx="5564189" cy="4801314"/>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概要</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400</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字程度）</a:t>
            </a:r>
            <a:endPar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20872F38-D4C6-0F1A-EFA2-30FBF298D00D}"/>
              </a:ext>
            </a:extLst>
          </p:cNvPr>
          <p:cNvSpPr txBox="1"/>
          <p:nvPr/>
        </p:nvSpPr>
        <p:spPr>
          <a:xfrm>
            <a:off x="1926138" y="2321183"/>
            <a:ext cx="3666477" cy="2308324"/>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様式３の内容（背景、取組の内容、効果等）を要約して記載して下さい。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〇〇製造に使用する△△において、</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の技術を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活用することにより、□□の課題を解決。</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マート工場の実現に貢献。</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〇〇製造に使用する△△における、□□の課題</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の解決に向け、</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技術に係る△△研修を実施。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○○製造業の労働生産性の向上に貢献。</a:t>
            </a:r>
          </a:p>
          <a:p>
            <a:pPr>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47677509-A0AB-45B0-9FDE-CB098D6580C0}"/>
              </a:ext>
            </a:extLst>
          </p:cNvPr>
          <p:cNvSpPr txBox="1"/>
          <p:nvPr/>
        </p:nvSpPr>
        <p:spPr>
          <a:xfrm>
            <a:off x="5958882" y="2177496"/>
            <a:ext cx="3360724" cy="461665"/>
          </a:xfrm>
          <a:prstGeom prst="rect">
            <a:avLst/>
          </a:prstGeom>
          <a:solidFill>
            <a:srgbClr val="006600"/>
          </a:solidFill>
        </p:spPr>
        <p:txBody>
          <a:bodyPr wrap="square" rtlCol="0">
            <a:spAutoFit/>
          </a:bodyPr>
          <a:lstStyle/>
          <a:p>
            <a:pPr>
              <a:defRPr/>
            </a:pPr>
            <a:r>
              <a:rPr lang="ja-JP" altLang="en-US" sz="1200" dirty="0">
                <a:solidFill>
                  <a:schemeClr val="bg1"/>
                </a:solidFill>
              </a:rPr>
              <a:t>取組のイメージ図や画像を貼付ください。</a:t>
            </a:r>
            <a:endParaRPr lang="en-US" altLang="ja-JP" sz="1200" dirty="0">
              <a:solidFill>
                <a:schemeClr val="bg1"/>
              </a:solidFill>
            </a:endParaRPr>
          </a:p>
          <a:p>
            <a:pPr>
              <a:defRPr/>
            </a:pPr>
            <a:r>
              <a:rPr lang="ja-JP" altLang="en-US" sz="1200" b="0" u="none" dirty="0">
                <a:solidFill>
                  <a:schemeClr val="bg1"/>
                </a:solidFill>
              </a:rPr>
              <a:t>（複数枚の貼付も可能です。）</a:t>
            </a:r>
            <a:endParaRPr lang="en-US" altLang="ja-JP" sz="1200" b="0" u="none" dirty="0">
              <a:solidFill>
                <a:schemeClr val="bg1"/>
              </a:solidFill>
            </a:endParaRPr>
          </a:p>
        </p:txBody>
      </p:sp>
      <p:sp>
        <p:nvSpPr>
          <p:cNvPr id="8" name="テキスト ボックス 7">
            <a:extLst>
              <a:ext uri="{FF2B5EF4-FFF2-40B4-BE49-F238E27FC236}">
                <a16:creationId xmlns:a16="http://schemas.microsoft.com/office/drawing/2014/main" id="{19BF6BC4-7514-124F-819D-D047FF73A97D}"/>
              </a:ext>
            </a:extLst>
          </p:cNvPr>
          <p:cNvSpPr txBox="1"/>
          <p:nvPr/>
        </p:nvSpPr>
        <p:spPr>
          <a:xfrm>
            <a:off x="5592615" y="1669665"/>
            <a:ext cx="2131277" cy="369332"/>
          </a:xfrm>
          <a:prstGeom prst="rect">
            <a:avLst/>
          </a:prstGeom>
          <a:noFill/>
        </p:spPr>
        <p:txBody>
          <a:bodyPr wrap="square">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取組イメージ</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endParaRPr lang="ja-JP" altLang="en-US" dirty="0"/>
          </a:p>
        </p:txBody>
      </p:sp>
      <p:sp>
        <p:nvSpPr>
          <p:cNvPr id="6" name="テキスト ボックス 5">
            <a:extLst>
              <a:ext uri="{FF2B5EF4-FFF2-40B4-BE49-F238E27FC236}">
                <a16:creationId xmlns:a16="http://schemas.microsoft.com/office/drawing/2014/main" id="{0719AA6A-11F8-B397-C59F-D32C247C2BA2}"/>
              </a:ext>
            </a:extLst>
          </p:cNvPr>
          <p:cNvSpPr txBox="1"/>
          <p:nvPr/>
        </p:nvSpPr>
        <p:spPr>
          <a:xfrm>
            <a:off x="7405420" y="35228"/>
            <a:ext cx="2387192" cy="57708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本頁の内容は公表を想定しています。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16pt</a:t>
            </a:r>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とし、１枚に収まる</a:t>
            </a:r>
            <a:endPar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ように</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spTree>
    <p:extLst>
      <p:ext uri="{BB962C8B-B14F-4D97-AF65-F5344CB8AC3E}">
        <p14:creationId xmlns:p14="http://schemas.microsoft.com/office/powerpoint/2010/main" val="288914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3264098771"/>
              </p:ext>
            </p:extLst>
          </p:nvPr>
        </p:nvGraphicFramePr>
        <p:xfrm>
          <a:off x="219743" y="2255972"/>
          <a:ext cx="9448385" cy="4484587"/>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13851">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11882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dirty="0">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10044C8-AD65-4AA2-B492-F2D2F7F911F7}"/>
              </a:ext>
            </a:extLst>
          </p:cNvPr>
          <p:cNvSpPr txBox="1"/>
          <p:nvPr/>
        </p:nvSpPr>
        <p:spPr>
          <a:xfrm>
            <a:off x="2840533" y="2645181"/>
            <a:ext cx="6757200" cy="2246769"/>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どのようなデジタル技術に係るどのような取組なのか、予備知識のない方でもわかるように平易な表現で簡潔に記入してください。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専門用語を用いる場合は、適宜注釈を入れてください。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独自性・新規性・先進性等について、従来の製品・サービス／取組と比べて優れている点を具体的に記入してください。</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＜例＞〇〇製造に使用する△△において、従来は□□の課題があった。</a:t>
            </a:r>
            <a:r>
              <a:rPr lang="en-US" altLang="ja-JP" sz="1400" b="0" u="none" dirty="0">
                <a:solidFill>
                  <a:schemeClr val="bg1"/>
                </a:solidFill>
                <a:latin typeface="メイリオ" panose="020B0604030504040204" pitchFamily="50" charset="-128"/>
                <a:ea typeface="メイリオ" panose="020B0604030504040204" pitchFamily="50" charset="-128"/>
              </a:rPr>
              <a:t>××</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といった技術を用いることで課題を解決、「非接触」で遠隔からの操作</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を容易に行うことを可能とし、事業所全体の労働生産性が●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更に、同システムを外販することで地域企業のスマート工場の実現に貢</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献している。</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F1B6A2D2-DC9E-5A97-04C1-FAC9E47EAFA0}"/>
              </a:ext>
            </a:extLst>
          </p:cNvPr>
          <p:cNvGraphicFramePr>
            <a:graphicFrameLocks noGrp="1"/>
          </p:cNvGraphicFramePr>
          <p:nvPr>
            <p:extLst>
              <p:ext uri="{D42A27DB-BD31-4B8C-83A1-F6EECF244321}">
                <p14:modId xmlns:p14="http://schemas.microsoft.com/office/powerpoint/2010/main" val="1835709047"/>
              </p:ext>
            </p:extLst>
          </p:nvPr>
        </p:nvGraphicFramePr>
        <p:xfrm>
          <a:off x="235408" y="1104276"/>
          <a:ext cx="9448385" cy="105460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32532">
                <a:tc>
                  <a:txBody>
                    <a:bodyPr/>
                    <a:lstStyle/>
                    <a:p>
                      <a:pPr algn="l"/>
                      <a:r>
                        <a:rPr kumimoji="1" lang="ja-JP" altLang="en-US" sz="1800" b="1" dirty="0">
                          <a:latin typeface="メイリオ" panose="020B0604030504040204" pitchFamily="50" charset="-128"/>
                          <a:ea typeface="メイリオ" panose="020B0604030504040204" pitchFamily="50" charset="-128"/>
                        </a:rPr>
                        <a:t>アピールポイント</a:t>
                      </a:r>
                    </a:p>
                  </a:txBody>
                  <a:tcPr/>
                </a:tc>
                <a:extLst>
                  <a:ext uri="{0D108BD9-81ED-4DB2-BD59-A6C34878D82A}">
                    <a16:rowId xmlns:a16="http://schemas.microsoft.com/office/drawing/2014/main" val="3887823602"/>
                  </a:ext>
                </a:extLst>
              </a:tr>
              <a:tr h="68884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8" name="テキスト ボックス 7">
            <a:extLst>
              <a:ext uri="{FF2B5EF4-FFF2-40B4-BE49-F238E27FC236}">
                <a16:creationId xmlns:a16="http://schemas.microsoft.com/office/drawing/2014/main" id="{4FF0D103-515A-C673-99FB-7EAA3ED0F0B5}"/>
              </a:ext>
            </a:extLst>
          </p:cNvPr>
          <p:cNvSpPr txBox="1"/>
          <p:nvPr/>
        </p:nvSpPr>
        <p:spPr>
          <a:xfrm>
            <a:off x="5788241" y="1502042"/>
            <a:ext cx="3809492"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dirty="0">
                <a:solidFill>
                  <a:schemeClr val="bg1"/>
                </a:solidFill>
                <a:latin typeface="メイリオ" panose="020B0604030504040204" pitchFamily="50" charset="-128"/>
                <a:ea typeface="メイリオ" panose="020B0604030504040204" pitchFamily="50" charset="-128"/>
              </a:rPr>
              <a:t>取組の内容における特徴・成果を簡潔に記載ください。</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例）内製システムで作業時間の〇時間短縮に成功！／</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a:t>
            </a:r>
            <a:r>
              <a:rPr lang="en-US" altLang="ja-JP" sz="1050" dirty="0">
                <a:solidFill>
                  <a:schemeClr val="bg1"/>
                </a:solidFill>
                <a:latin typeface="メイリオ" panose="020B0604030504040204" pitchFamily="50" charset="-128"/>
                <a:ea typeface="メイリオ" panose="020B0604030504040204" pitchFamily="50" charset="-128"/>
              </a:rPr>
              <a:t>AI</a:t>
            </a:r>
            <a:r>
              <a:rPr lang="ja-JP" altLang="en-US" sz="1050" dirty="0">
                <a:solidFill>
                  <a:schemeClr val="bg1"/>
                </a:solidFill>
                <a:latin typeface="メイリオ" panose="020B0604030504040204" pitchFamily="50" charset="-128"/>
                <a:ea typeface="メイリオ" panose="020B0604030504040204" pitchFamily="50" charset="-128"/>
              </a:rPr>
              <a:t>を活用した顧客動向分析で売上高〇</a:t>
            </a:r>
            <a:r>
              <a:rPr lang="en-US" altLang="ja-JP" sz="1050" dirty="0">
                <a:solidFill>
                  <a:schemeClr val="bg1"/>
                </a:solidFill>
                <a:latin typeface="メイリオ" panose="020B0604030504040204" pitchFamily="50" charset="-128"/>
                <a:ea typeface="メイリオ" panose="020B0604030504040204" pitchFamily="50" charset="-128"/>
              </a:rPr>
              <a:t>%</a:t>
            </a:r>
            <a:r>
              <a:rPr lang="ja-JP" altLang="en-US" sz="1050" dirty="0">
                <a:solidFill>
                  <a:schemeClr val="bg1"/>
                </a:solidFill>
                <a:latin typeface="メイリオ" panose="020B0604030504040204" pitchFamily="50" charset="-128"/>
                <a:ea typeface="メイリオ" panose="020B0604030504040204" pitchFamily="50" charset="-128"/>
              </a:rPr>
              <a:t>アップ！　 　</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C1F8DA5-BB82-2C00-E0D5-DE1D6BE9D7BD}"/>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枚に収まらなければ、スライドを追加してご記載ください。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（取組内容に関するスライドは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枚までに収めてください）</a:t>
            </a:r>
          </a:p>
        </p:txBody>
      </p:sp>
    </p:spTree>
    <p:extLst>
      <p:ext uri="{BB962C8B-B14F-4D97-AF65-F5344CB8AC3E}">
        <p14:creationId xmlns:p14="http://schemas.microsoft.com/office/powerpoint/2010/main" val="132187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4258648484"/>
              </p:ext>
            </p:extLst>
          </p:nvPr>
        </p:nvGraphicFramePr>
        <p:xfrm>
          <a:off x="228807" y="688795"/>
          <a:ext cx="9448385" cy="4861209"/>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35368">
                <a:tc>
                  <a:txBody>
                    <a:bodyPr/>
                    <a:lstStyle/>
                    <a:p>
                      <a:pPr algn="l"/>
                      <a:r>
                        <a:rPr kumimoji="1" lang="ja-JP" altLang="en-US" sz="1800" b="1" dirty="0">
                          <a:latin typeface="メイリオ" panose="020B0604030504040204" pitchFamily="50" charset="-128"/>
                          <a:ea typeface="メイリオ" panose="020B0604030504040204" pitchFamily="50" charset="-128"/>
                        </a:rPr>
                        <a:t>取組の背景・ストーリーなど</a:t>
                      </a:r>
                    </a:p>
                  </a:txBody>
                  <a:tcPr/>
                </a:tc>
                <a:extLst>
                  <a:ext uri="{0D108BD9-81ED-4DB2-BD59-A6C34878D82A}">
                    <a16:rowId xmlns:a16="http://schemas.microsoft.com/office/drawing/2014/main" val="3887823602"/>
                  </a:ext>
                </a:extLst>
              </a:tr>
              <a:tr h="44954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2876553" y="1080845"/>
            <a:ext cx="6757588" cy="1600438"/>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課題解決の難易度や、それを解決した創意工夫などを具体的に記入してください。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＜例＞人材不足の背景から製造現場のスマート化に対応するべく、</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○○といったデジタル技術を用いて□□を行うシステムを開発した。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○○の□□への応用は技術的に難しく、あまり前例がないが◇◇したこ　</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とにより実現にいたった。</a:t>
            </a:r>
          </a:p>
        </p:txBody>
      </p:sp>
      <p:graphicFrame>
        <p:nvGraphicFramePr>
          <p:cNvPr id="4" name="表 3">
            <a:extLst>
              <a:ext uri="{FF2B5EF4-FFF2-40B4-BE49-F238E27FC236}">
                <a16:creationId xmlns:a16="http://schemas.microsoft.com/office/drawing/2014/main" id="{B28117FB-D0C7-B730-6D0A-5CF089B7A83B}"/>
              </a:ext>
            </a:extLst>
          </p:cNvPr>
          <p:cNvGraphicFramePr>
            <a:graphicFrameLocks noGrp="1"/>
          </p:cNvGraphicFramePr>
          <p:nvPr>
            <p:extLst>
              <p:ext uri="{D42A27DB-BD31-4B8C-83A1-F6EECF244321}">
                <p14:modId xmlns:p14="http://schemas.microsoft.com/office/powerpoint/2010/main" val="3939833256"/>
              </p:ext>
            </p:extLst>
          </p:nvPr>
        </p:nvGraphicFramePr>
        <p:xfrm>
          <a:off x="228807" y="5612896"/>
          <a:ext cx="9448385" cy="114249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88529">
                <a:tc>
                  <a:txBody>
                    <a:bodyPr/>
                    <a:lstStyle/>
                    <a:p>
                      <a:pPr algn="l"/>
                      <a:r>
                        <a:rPr kumimoji="1" lang="ja-JP" altLang="en-US" sz="1800" b="1" dirty="0">
                          <a:latin typeface="メイリオ" panose="020B0604030504040204" pitchFamily="50" charset="-128"/>
                          <a:ea typeface="メイリオ"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7673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5" name="テキスト ボックス 4">
            <a:extLst>
              <a:ext uri="{FF2B5EF4-FFF2-40B4-BE49-F238E27FC236}">
                <a16:creationId xmlns:a16="http://schemas.microsoft.com/office/drawing/2014/main" id="{8EA0C7CB-954F-D97C-2413-9A6369495BC6}"/>
              </a:ext>
            </a:extLst>
          </p:cNvPr>
          <p:cNvSpPr txBox="1"/>
          <p:nvPr/>
        </p:nvSpPr>
        <p:spPr>
          <a:xfrm>
            <a:off x="2099815" y="6030256"/>
            <a:ext cx="7534326" cy="307777"/>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取組にあたって活用した支援について、該当があれば簡潔に記載してください。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000F438-EE2D-9EB2-DB85-90555AF154F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31143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3387267172"/>
              </p:ext>
            </p:extLst>
          </p:nvPr>
        </p:nvGraphicFramePr>
        <p:xfrm>
          <a:off x="228807" y="641010"/>
          <a:ext cx="9448385" cy="6079385"/>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91101">
                <a:tc>
                  <a:txBody>
                    <a:bodyPr/>
                    <a:lstStyle/>
                    <a:p>
                      <a:pPr algn="l"/>
                      <a:r>
                        <a:rPr kumimoji="1" lang="ja-JP" altLang="en-US" sz="1800" b="1" dirty="0">
                          <a:latin typeface="メイリオ" panose="020B0604030504040204" pitchFamily="50" charset="-128"/>
                          <a:ea typeface="メイリオ" panose="020B0604030504040204" pitchFamily="50" charset="-128"/>
                        </a:rPr>
                        <a:t>評価事項との関係</a:t>
                      </a:r>
                    </a:p>
                  </a:txBody>
                  <a:tcPr/>
                </a:tc>
                <a:extLst>
                  <a:ext uri="{0D108BD9-81ED-4DB2-BD59-A6C34878D82A}">
                    <a16:rowId xmlns:a16="http://schemas.microsoft.com/office/drawing/2014/main" val="3887823602"/>
                  </a:ext>
                </a:extLst>
              </a:tr>
              <a:tr h="5688284">
                <a:tc>
                  <a:txBody>
                    <a:bodyPr/>
                    <a:lstStyle/>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＜①経営貢献度＞</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＜②組織性＞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＜③革新性＞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2" name="テキスト ボックス 1">
            <a:extLst>
              <a:ext uri="{FF2B5EF4-FFF2-40B4-BE49-F238E27FC236}">
                <a16:creationId xmlns:a16="http://schemas.microsoft.com/office/drawing/2014/main" id="{82EFE344-905D-88BD-ACE1-6FB67B0A560A}"/>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
        <p:nvSpPr>
          <p:cNvPr id="3" name="テキスト ボックス 2">
            <a:extLst>
              <a:ext uri="{FF2B5EF4-FFF2-40B4-BE49-F238E27FC236}">
                <a16:creationId xmlns:a16="http://schemas.microsoft.com/office/drawing/2014/main" id="{EE308151-2E07-0F57-E2B5-D12D5F128B7C}"/>
              </a:ext>
            </a:extLst>
          </p:cNvPr>
          <p:cNvSpPr txBox="1"/>
          <p:nvPr/>
        </p:nvSpPr>
        <p:spPr>
          <a:xfrm>
            <a:off x="2689934" y="1131329"/>
            <a:ext cx="6853560" cy="4154984"/>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200" b="1" u="none" dirty="0">
                <a:solidFill>
                  <a:schemeClr val="bg1"/>
                </a:solidFill>
                <a:latin typeface="メイリオ" panose="020B0604030504040204" pitchFamily="50" charset="-128"/>
                <a:ea typeface="メイリオ" panose="020B0604030504040204" pitchFamily="50" charset="-128"/>
              </a:rPr>
              <a:t>＜①経営貢献度＞</a:t>
            </a:r>
            <a:endParaRPr lang="en-US" altLang="ja-JP" sz="12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次の観点で、できるだけ数値を用いて定量的、具体的に記入してください。</a:t>
            </a:r>
          </a:p>
          <a:p>
            <a:pPr marL="0" indent="0">
              <a:buFont typeface="Wingdings" panose="05000000000000000000" pitchFamily="2" charset="2"/>
              <a:buNone/>
              <a:defRPr/>
            </a:pPr>
            <a:r>
              <a:rPr lang="ja-JP" altLang="en-US" sz="1200" b="0" u="none" dirty="0">
                <a:solidFill>
                  <a:schemeClr val="bg1"/>
                </a:solidFill>
                <a:latin typeface="メイリオ" panose="020B0604030504040204" pitchFamily="50" charset="-128"/>
                <a:ea typeface="メイリオ" panose="020B0604030504040204" pitchFamily="50" charset="-128"/>
              </a:rPr>
              <a:t>　売上・利益拡大、市場シェア拡大、効率性・生産性向上、性能・品質面の優位性、</a:t>
            </a:r>
            <a:r>
              <a:rPr lang="zh-TW" altLang="en-US" sz="1200" b="0" u="none" dirty="0">
                <a:solidFill>
                  <a:schemeClr val="bg1"/>
                </a:solidFill>
                <a:latin typeface="メイリオ" panose="020B0604030504040204" pitchFamily="50" charset="-128"/>
                <a:ea typeface="メイリオ" panose="020B0604030504040204" pitchFamily="50" charset="-128"/>
              </a:rPr>
              <a:t>新規市場開拓</a:t>
            </a:r>
            <a:r>
              <a:rPr lang="ja-JP" altLang="en-US" sz="1200" b="0" u="none" dirty="0">
                <a:solidFill>
                  <a:schemeClr val="bg1"/>
                </a:solidFill>
                <a:latin typeface="メイリオ" panose="020B0604030504040204" pitchFamily="50" charset="-128"/>
                <a:ea typeface="メイリオ" panose="020B0604030504040204" pitchFamily="50" charset="-128"/>
              </a:rPr>
              <a:t>、他事業への転用・応用可能性、能率向上への寄与</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200" b="1" u="none" dirty="0">
                <a:solidFill>
                  <a:schemeClr val="bg1"/>
                </a:solidFill>
                <a:latin typeface="メイリオ" panose="020B0604030504040204" pitchFamily="50" charset="-128"/>
                <a:ea typeface="メイリオ" panose="020B0604030504040204" pitchFamily="50" charset="-128"/>
              </a:rPr>
              <a:t>＜②組織性＞</a:t>
            </a:r>
            <a:endParaRPr lang="en-US" altLang="ja-JP" sz="12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dirty="0">
                <a:solidFill>
                  <a:schemeClr val="bg1"/>
                </a:solidFill>
                <a:latin typeface="メイリオ" panose="020B0604030504040204" pitchFamily="50" charset="-128"/>
                <a:ea typeface="メイリオ" panose="020B0604030504040204" pitchFamily="50" charset="-128"/>
              </a:rPr>
              <a:t>どのような体制、プロセスで</a:t>
            </a:r>
            <a:r>
              <a:rPr lang="en-US" altLang="ja-JP" sz="1200" dirty="0">
                <a:solidFill>
                  <a:schemeClr val="bg1"/>
                </a:solidFill>
                <a:latin typeface="メイリオ" panose="020B0604030504040204" pitchFamily="50" charset="-128"/>
                <a:ea typeface="メイリオ" panose="020B0604030504040204" pitchFamily="50" charset="-128"/>
              </a:rPr>
              <a:t>DX</a:t>
            </a:r>
            <a:r>
              <a:rPr lang="ja-JP" altLang="en-US" sz="1200" dirty="0">
                <a:solidFill>
                  <a:schemeClr val="bg1"/>
                </a:solidFill>
                <a:latin typeface="メイリオ" panose="020B0604030504040204" pitchFamily="50" charset="-128"/>
                <a:ea typeface="メイリオ" panose="020B0604030504040204" pitchFamily="50" charset="-128"/>
              </a:rPr>
              <a:t>を推進したか</a:t>
            </a:r>
            <a:endParaRPr lang="en-US" altLang="ja-JP" sz="1200"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dirty="0">
                <a:solidFill>
                  <a:schemeClr val="bg1"/>
                </a:solidFill>
                <a:latin typeface="メイリオ" panose="020B0604030504040204" pitchFamily="50" charset="-128"/>
                <a:ea typeface="メイリオ" panose="020B0604030504040204" pitchFamily="50" charset="-128"/>
              </a:rPr>
              <a:t>社内で</a:t>
            </a:r>
            <a:r>
              <a:rPr lang="en-US" altLang="ja-JP" sz="1200" dirty="0">
                <a:solidFill>
                  <a:schemeClr val="bg1"/>
                </a:solidFill>
                <a:latin typeface="メイリオ" panose="020B0604030504040204" pitchFamily="50" charset="-128"/>
                <a:ea typeface="メイリオ" panose="020B0604030504040204" pitchFamily="50" charset="-128"/>
              </a:rPr>
              <a:t>DX</a:t>
            </a:r>
            <a:r>
              <a:rPr lang="ja-JP" altLang="en-US" sz="1200" dirty="0">
                <a:solidFill>
                  <a:schemeClr val="bg1"/>
                </a:solidFill>
                <a:latin typeface="メイリオ" panose="020B0604030504040204" pitchFamily="50" charset="-128"/>
                <a:ea typeface="メイリオ" panose="020B0604030504040204" pitchFamily="50" charset="-128"/>
              </a:rPr>
              <a:t>を浸透させるためにどのような工夫を行ったか</a:t>
            </a:r>
            <a:br>
              <a:rPr lang="en-US" altLang="ja-JP" sz="1200" dirty="0">
                <a:solidFill>
                  <a:schemeClr val="bg1"/>
                </a:solidFill>
                <a:latin typeface="メイリオ" panose="020B0604030504040204" pitchFamily="50" charset="-128"/>
                <a:ea typeface="メイリオ" panose="020B0604030504040204" pitchFamily="50" charset="-128"/>
              </a:rPr>
            </a:br>
            <a:r>
              <a:rPr lang="ja-JP" altLang="en-US" sz="1200" b="0" u="none" dirty="0">
                <a:solidFill>
                  <a:schemeClr val="bg1"/>
                </a:solidFill>
                <a:latin typeface="メイリオ" panose="020B0604030504040204" pitchFamily="50" charset="-128"/>
                <a:ea typeface="メイリオ" panose="020B0604030504040204" pitchFamily="50" charset="-128"/>
              </a:rPr>
              <a:t>社内風土・体制の変革のために行ったこと（経営層のリーダーシップ、社員の意識改革、社内横断的取組など）</a:t>
            </a:r>
            <a:r>
              <a:rPr lang="ja-JP" altLang="en-US" sz="1200" dirty="0">
                <a:solidFill>
                  <a:schemeClr val="bg1"/>
                </a:solidFill>
                <a:latin typeface="メイリオ" panose="020B0604030504040204" pitchFamily="50" charset="-128"/>
                <a:ea typeface="メイリオ" panose="020B0604030504040204" pitchFamily="50" charset="-128"/>
              </a:rPr>
              <a:t>はなにか</a:t>
            </a:r>
            <a:r>
              <a:rPr lang="ja-JP" altLang="en-US" sz="1200" b="0" u="none" dirty="0">
                <a:solidFill>
                  <a:schemeClr val="bg1"/>
                </a:solidFill>
                <a:latin typeface="メイリオ" panose="020B0604030504040204" pitchFamily="50" charset="-128"/>
                <a:ea typeface="メイリオ" panose="020B0604030504040204" pitchFamily="50" charset="-128"/>
              </a:rPr>
              <a:t>（例えば、組織全体で横断的に</a:t>
            </a:r>
            <a:r>
              <a:rPr lang="en-US" altLang="ja-JP" sz="1200" b="0" u="none" dirty="0">
                <a:solidFill>
                  <a:schemeClr val="bg1"/>
                </a:solidFill>
                <a:latin typeface="メイリオ" panose="020B0604030504040204" pitchFamily="50" charset="-128"/>
                <a:ea typeface="メイリオ" panose="020B0604030504040204" pitchFamily="50" charset="-128"/>
              </a:rPr>
              <a:t>DX</a:t>
            </a:r>
            <a:r>
              <a:rPr lang="ja-JP" altLang="en-US" sz="1200" b="0" u="none" dirty="0">
                <a:solidFill>
                  <a:schemeClr val="bg1"/>
                </a:solidFill>
                <a:latin typeface="メイリオ" panose="020B0604030504040204" pitchFamily="50" charset="-128"/>
                <a:ea typeface="メイリオ" panose="020B0604030504040204" pitchFamily="50" charset="-128"/>
              </a:rPr>
              <a:t>に取り組み、風土・体制の変革を成し遂げたものを評価します。）</a:t>
            </a:r>
            <a:endParaRPr lang="en-US" altLang="ja-JP" sz="1200"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本取組が組織全体に対してどのような成果をもたらしたか（働き方改革、従業員の待遇改善など）</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1"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200" b="1" dirty="0">
                <a:solidFill>
                  <a:schemeClr val="bg1"/>
                </a:solidFill>
                <a:latin typeface="メイリオ" panose="020B0604030504040204" pitchFamily="50" charset="-128"/>
                <a:ea typeface="メイリオ" panose="020B0604030504040204" pitchFamily="50" charset="-128"/>
              </a:rPr>
              <a:t>＜③革新性</a:t>
            </a:r>
            <a:r>
              <a:rPr lang="ja-JP" altLang="en-US" sz="1200" b="1" u="none" dirty="0">
                <a:solidFill>
                  <a:schemeClr val="bg1"/>
                </a:solidFill>
                <a:latin typeface="メイリオ" panose="020B0604030504040204" pitchFamily="50" charset="-128"/>
                <a:ea typeface="メイリオ" panose="020B0604030504040204" pitchFamily="50" charset="-128"/>
              </a:rPr>
              <a:t>＞</a:t>
            </a:r>
            <a:endParaRPr lang="en-US" altLang="ja-JP" sz="1200" b="1"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dirty="0">
                <a:solidFill>
                  <a:schemeClr val="bg1"/>
                </a:solidFill>
                <a:latin typeface="メイリオ" panose="020B0604030504040204" pitchFamily="50" charset="-128"/>
                <a:ea typeface="メイリオ" panose="020B0604030504040204" pitchFamily="50" charset="-128"/>
              </a:rPr>
              <a:t>本取組においてどのような点に新規性・独自性が認められるか</a:t>
            </a:r>
            <a:endParaRPr lang="en-US" altLang="ja-JP" sz="1200" dirty="0">
              <a:solidFill>
                <a:schemeClr val="bg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200" dirty="0">
                <a:solidFill>
                  <a:schemeClr val="bg1"/>
                </a:solidFill>
                <a:latin typeface="メイリオ" panose="020B0604030504040204" pitchFamily="50" charset="-128"/>
                <a:ea typeface="メイリオ" panose="020B0604030504040204" pitchFamily="50" charset="-128"/>
              </a:rPr>
              <a:t>　（取組の実施にあたり開発・導入したツール自体の評価にとどまらず、その活用手法やビジネ</a:t>
            </a:r>
            <a:endParaRPr lang="en-US" altLang="ja-JP" sz="1200" dirty="0">
              <a:solidFill>
                <a:schemeClr val="bg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200" dirty="0">
                <a:solidFill>
                  <a:schemeClr val="bg1"/>
                </a:solidFill>
                <a:latin typeface="メイリオ" panose="020B0604030504040204" pitchFamily="50" charset="-128"/>
                <a:ea typeface="メイリオ" panose="020B0604030504040204" pitchFamily="50" charset="-128"/>
              </a:rPr>
              <a:t>　　スモデルそのものの新規性・独自性を評価します。）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dirty="0">
                <a:solidFill>
                  <a:schemeClr val="bg1"/>
                </a:solidFill>
                <a:latin typeface="メイリオ" panose="020B0604030504040204" pitchFamily="50" charset="-128"/>
                <a:ea typeface="メイリオ" panose="020B0604030504040204" pitchFamily="50" charset="-128"/>
              </a:rPr>
              <a:t>業界内での先駆的な取組であるか</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ja-JP" altLang="en-US" sz="1200" b="0" u="non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1401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42BCD9F-A9EF-ED48-325A-3282A6D93EF8}"/>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本項の記載は必須ではありません。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本項は様式の指定はありませんので、前項様式に収まらなかった資料等がある場合は本項を活用ください。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189223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2967737531"/>
              </p:ext>
            </p:extLst>
          </p:nvPr>
        </p:nvGraphicFramePr>
        <p:xfrm>
          <a:off x="228807" y="1601575"/>
          <a:ext cx="9448385" cy="5136575"/>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382969">
                <a:tc>
                  <a:txBody>
                    <a:bodyPr/>
                    <a:lstStyle/>
                    <a:p>
                      <a:pPr algn="l"/>
                      <a:r>
                        <a:rPr kumimoji="1" lang="ja-JP" altLang="en-US" sz="1800" b="1">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4753606">
                <a:tc>
                  <a:txBody>
                    <a:bodyPr/>
                    <a:lstStyle/>
                    <a:p>
                      <a:pPr marL="171450" indent="-171450">
                        <a:buFont typeface="Wingdings" panose="05000000000000000000" pitchFamily="2" charset="2"/>
                        <a:buChar char="l"/>
                        <a:defRPr/>
                      </a:pPr>
                      <a:r>
                        <a:rPr lang="ja-JP" altLang="en-US" sz="1400" b="0" u="none" dirty="0">
                          <a:solidFill>
                            <a:schemeClr val="tx1"/>
                          </a:solidFill>
                        </a:rPr>
                        <a:t>・・・・・。</a:t>
                      </a:r>
                      <a:endParaRPr lang="en-US" altLang="ja-JP" sz="1400" b="0" u="none" dirty="0">
                        <a:solidFill>
                          <a:schemeClr val="tx1"/>
                        </a:solidFill>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176389" y="55028"/>
            <a:ext cx="3102131" cy="430887"/>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他薦の場合のみ、推薦者にて記載してください。</a:t>
            </a:r>
            <a:endParaRPr kumimoji="1"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415498"/>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dirty="0">
                <a:solidFill>
                  <a:schemeClr val="bg1"/>
                </a:solidFill>
              </a:rPr>
              <a:t>評価項目（経営貢献度、組織性、革新性への対応）に照らし、当該案件のどのような点が優れているのか、具体的に記入してください。</a:t>
            </a:r>
            <a:endParaRPr lang="en-US" altLang="ja-JP" sz="1050" b="0" u="none" dirty="0">
              <a:solidFill>
                <a:schemeClr val="bg1"/>
              </a:solidFill>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1334</Words>
  <Application>Microsoft Office PowerPoint</Application>
  <PresentationFormat>A4 210 x 297 mm</PresentationFormat>
  <Paragraphs>163</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2022-07-25T00:11:22Z</dcterms:created>
  <dcterms:modified xsi:type="dcterms:W3CDTF">2024-06-17T02:29:01Z</dcterms:modified>
</cp:coreProperties>
</file>