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8"/>
  </p:notesMasterIdLst>
  <p:handoutMasterIdLst>
    <p:handoutMasterId r:id="rId9"/>
  </p:handoutMasterIdLst>
  <p:sldIdLst>
    <p:sldId id="375" r:id="rId2"/>
    <p:sldId id="370" r:id="rId3"/>
    <p:sldId id="373" r:id="rId4"/>
    <p:sldId id="366" r:id="rId5"/>
    <p:sldId id="376" r:id="rId6"/>
    <p:sldId id="369" r:id="rId7"/>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46851356-A9F1-4F0D-AB22-8E0847B17CB4}">
          <p14:sldIdLst>
            <p14:sldId id="375"/>
            <p14:sldId id="370"/>
            <p14:sldId id="373"/>
            <p14:sldId id="366"/>
            <p14:sldId id="376"/>
            <p14:sldId id="369"/>
          </p14:sldIdLst>
        </p14:section>
      </p14:sectionLst>
    </p:ex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006600"/>
    <a:srgbClr val="FFFFCC"/>
    <a:srgbClr val="99D6EC"/>
    <a:srgbClr val="FF5A00"/>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169D1F-14FC-4B93-877F-12DB2D506922}" v="4" dt="2024-05-16T00:06:44.856"/>
    <p1510:client id="{C7FCA994-5CC4-45A4-A094-0C92CCEEC6B2}" v="1" dt="2024-05-15T08:34:09.43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876" y="60"/>
      </p:cViewPr>
      <p:guideLst>
        <p:guide orient="horz" pos="414"/>
        <p:guide pos="126"/>
      </p:guideLst>
    </p:cSldViewPr>
  </p:slideViewPr>
  <p:notesTextViewPr>
    <p:cViewPr>
      <p:scale>
        <a:sx n="1" d="1"/>
        <a:sy n="1" d="1"/>
      </p:scale>
      <p:origin x="0" y="0"/>
    </p:cViewPr>
  </p:notesTextViewPr>
  <p:notesViewPr>
    <p:cSldViewPr snapToGrid="0">
      <p:cViewPr>
        <p:scale>
          <a:sx n="1" d="2"/>
          <a:sy n="1" d="2"/>
        </p:scale>
        <p:origin x="0" y="0"/>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a:t>機密性○</a:t>
            </a:r>
            <a:endParaRPr lang="en-US" altLang="ja-JP"/>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2111114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2664594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1091027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445917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205991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504517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2024/6/17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2024/6/17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2024/6/17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20pt</a:t>
            </a:r>
            <a:r>
              <a:rPr kumimoji="1" lang="ja-JP" altLang="en-US"/>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14pt</a:t>
            </a:r>
            <a:r>
              <a:rPr kumimoji="1" lang="ja-JP" altLang="en-US"/>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10.5pt</a:t>
            </a:r>
            <a:r>
              <a:rPr kumimoji="1" lang="ja-JP" altLang="en-US"/>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2024/6/17</a:t>
            </a:fld>
            <a:endParaRPr lang="ja-JP" altLang="en-US"/>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6509857"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大賞　応募案件概要</a:t>
            </a:r>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＜様式２＞</a:t>
            </a:r>
            <a:endParaRPr lang="ja-JP" altLang="en-US" sz="32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D496EE11-E79B-4BE5-94A6-F42B2DF2325D}"/>
              </a:ext>
            </a:extLst>
          </p:cNvPr>
          <p:cNvSpPr txBox="1"/>
          <p:nvPr/>
        </p:nvSpPr>
        <p:spPr>
          <a:xfrm>
            <a:off x="134185" y="375001"/>
            <a:ext cx="9640130" cy="369332"/>
          </a:xfrm>
          <a:prstGeom prst="rect">
            <a:avLst/>
          </a:prstGeom>
          <a:noFill/>
        </p:spPr>
        <p:txBody>
          <a:bodyPr wrap="square" rtlCol="0">
            <a:spAutoFit/>
          </a:bodyPr>
          <a:lstStyle/>
          <a:p>
            <a:r>
              <a:rPr kumimoji="1" lang="ja-JP" altLang="en-US" dirty="0">
                <a:solidFill>
                  <a:schemeClr val="accent3">
                    <a:lumMod val="50000"/>
                  </a:schemeClr>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案件名：</a:t>
            </a:r>
            <a:r>
              <a:rPr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a:t>
            </a:r>
            <a:r>
              <a:rPr lang="en-US" altLang="ja-JP"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a:t>
            </a:r>
            <a:r>
              <a:rPr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52" name="直線コネクタ 51">
            <a:extLst>
              <a:ext uri="{FF2B5EF4-FFF2-40B4-BE49-F238E27FC236}">
                <a16:creationId xmlns:a16="http://schemas.microsoft.com/office/drawing/2014/main" id="{1D926F3B-9EA6-4DFD-8347-DC37D9F2D6B1}"/>
              </a:ext>
            </a:extLst>
          </p:cNvPr>
          <p:cNvCxnSpPr>
            <a:cxnSpLocks/>
          </p:cNvCxnSpPr>
          <p:nvPr/>
        </p:nvCxnSpPr>
        <p:spPr>
          <a:xfrm>
            <a:off x="219741" y="727233"/>
            <a:ext cx="9461586"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0C38FB5D-0D78-4E1E-8A67-31E24B4BE83F}"/>
              </a:ext>
            </a:extLst>
          </p:cNvPr>
          <p:cNvSpPr txBox="1"/>
          <p:nvPr/>
        </p:nvSpPr>
        <p:spPr>
          <a:xfrm>
            <a:off x="134185" y="804511"/>
            <a:ext cx="7038971" cy="369332"/>
          </a:xfrm>
          <a:prstGeom prst="rect">
            <a:avLst/>
          </a:prstGeom>
          <a:noFill/>
        </p:spPr>
        <p:txBody>
          <a:bodyPr wrap="square" rtlCol="0">
            <a:spAutoFit/>
          </a:bodyPr>
          <a:lstStyle/>
          <a:p>
            <a:r>
              <a:rPr kumimoji="1" lang="ja-JP" altLang="en-US" dirty="0">
                <a:solidFill>
                  <a:schemeClr val="accent3">
                    <a:lumMod val="50000"/>
                  </a:schemeClr>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企業・団体</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名：○○○○・・・</a:t>
            </a:r>
            <a:r>
              <a:rPr lang="en-US" altLang="ja-JP"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会社</a:t>
            </a:r>
            <a:r>
              <a:rPr lang="en-US" altLang="ja-JP"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HP</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の</a:t>
            </a:r>
            <a:r>
              <a:rPr lang="en-US" altLang="ja-JP"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URL】</a:t>
            </a:r>
            <a:endParaRPr kumimoji="1"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8" name="直線コネクタ 17">
            <a:extLst>
              <a:ext uri="{FF2B5EF4-FFF2-40B4-BE49-F238E27FC236}">
                <a16:creationId xmlns:a16="http://schemas.microsoft.com/office/drawing/2014/main" id="{C0BE18F3-FF32-4891-A88E-3325AB6FAC71}"/>
              </a:ext>
            </a:extLst>
          </p:cNvPr>
          <p:cNvCxnSpPr>
            <a:cxnSpLocks/>
          </p:cNvCxnSpPr>
          <p:nvPr/>
        </p:nvCxnSpPr>
        <p:spPr>
          <a:xfrm>
            <a:off x="219741" y="1128168"/>
            <a:ext cx="9461586"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23" name="表 22">
            <a:extLst>
              <a:ext uri="{FF2B5EF4-FFF2-40B4-BE49-F238E27FC236}">
                <a16:creationId xmlns:a16="http://schemas.microsoft.com/office/drawing/2014/main" id="{901E114B-D741-47F8-9C65-2BAAAC0481CC}"/>
              </a:ext>
            </a:extLst>
          </p:cNvPr>
          <p:cNvGraphicFramePr>
            <a:graphicFrameLocks noGrp="1"/>
          </p:cNvGraphicFramePr>
          <p:nvPr>
            <p:extLst>
              <p:ext uri="{D42A27DB-BD31-4B8C-83A1-F6EECF244321}">
                <p14:modId xmlns:p14="http://schemas.microsoft.com/office/powerpoint/2010/main" val="1916886125"/>
              </p:ext>
            </p:extLst>
          </p:nvPr>
        </p:nvGraphicFramePr>
        <p:xfrm>
          <a:off x="219741" y="1234022"/>
          <a:ext cx="9448385" cy="5477496"/>
        </p:xfrm>
        <a:graphic>
          <a:graphicData uri="http://schemas.openxmlformats.org/drawingml/2006/table">
            <a:tbl>
              <a:tblPr firstRow="1" bandRow="1">
                <a:tableStyleId>{F2DE63D5-997A-4646-A377-4702673A728D}</a:tableStyleId>
              </a:tblPr>
              <a:tblGrid>
                <a:gridCol w="9448385">
                  <a:extLst>
                    <a:ext uri="{9D8B030D-6E8A-4147-A177-3AD203B41FA5}">
                      <a16:colId xmlns:a16="http://schemas.microsoft.com/office/drawing/2014/main" val="2338736714"/>
                    </a:ext>
                  </a:extLst>
                </a:gridCol>
              </a:tblGrid>
              <a:tr h="375104">
                <a:tc>
                  <a:txBody>
                    <a:bodyPr/>
                    <a:lstStyle/>
                    <a:p>
                      <a:pPr algn="l"/>
                      <a:r>
                        <a:rPr kumimoji="1" lang="ja-JP" altLang="en-US" sz="1800" b="1" dirty="0">
                          <a:latin typeface="メイリオ" panose="020B0604030504040204" pitchFamily="50" charset="-128"/>
                          <a:ea typeface="メイリオ" panose="020B0604030504040204" pitchFamily="50" charset="-128"/>
                        </a:rPr>
                        <a:t>取組の内容</a:t>
                      </a:r>
                    </a:p>
                  </a:txBody>
                  <a:tcPr/>
                </a:tc>
                <a:extLst>
                  <a:ext uri="{0D108BD9-81ED-4DB2-BD59-A6C34878D82A}">
                    <a16:rowId xmlns:a16="http://schemas.microsoft.com/office/drawing/2014/main" val="3887823602"/>
                  </a:ext>
                </a:extLst>
              </a:tr>
              <a:tr h="5102392">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dirty="0">
                          <a:solidFill>
                            <a:schemeClr val="tx1"/>
                          </a:solidFill>
                          <a:latin typeface="メイリオ" panose="020B0604030504040204" pitchFamily="50" charset="-128"/>
                          <a:ea typeface="メイリオ" panose="020B0604030504040204" pitchFamily="50" charset="-128"/>
                        </a:rPr>
                        <a:t>　　　　　　　　　　　　　　　　　　　　　　　　　　　　　　　</a:t>
                      </a:r>
                      <a:endParaRPr lang="en-US" altLang="ja-JP" sz="14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2" name="テキスト ボックス 1">
            <a:extLst>
              <a:ext uri="{FF2B5EF4-FFF2-40B4-BE49-F238E27FC236}">
                <a16:creationId xmlns:a16="http://schemas.microsoft.com/office/drawing/2014/main" id="{81411A0E-476D-C5EF-C9E9-AF6BE986B1C2}"/>
              </a:ext>
            </a:extLst>
          </p:cNvPr>
          <p:cNvSpPr txBox="1"/>
          <p:nvPr/>
        </p:nvSpPr>
        <p:spPr>
          <a:xfrm>
            <a:off x="5797130" y="2038997"/>
            <a:ext cx="3666477" cy="3970318"/>
          </a:xfrm>
          <a:prstGeom prst="rect">
            <a:avLst/>
          </a:prstGeom>
          <a:noFill/>
          <a:ln>
            <a:solidFill>
              <a:schemeClr val="tx1"/>
            </a:solidFill>
          </a:ln>
        </p:spPr>
        <p:txBody>
          <a:bodyPr wrap="square" rtlCol="0">
            <a:spAutoFit/>
          </a:bodyPr>
          <a:lstStyle/>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34E5B435-1DFF-FF64-64F0-EA1547F63207}"/>
              </a:ext>
            </a:extLst>
          </p:cNvPr>
          <p:cNvSpPr txBox="1"/>
          <p:nvPr/>
        </p:nvSpPr>
        <p:spPr>
          <a:xfrm>
            <a:off x="232941" y="1674852"/>
            <a:ext cx="5564189" cy="4801314"/>
          </a:xfrm>
          <a:prstGeom prst="rect">
            <a:avLst/>
          </a:prstGeom>
          <a:noFill/>
        </p:spPr>
        <p:txBody>
          <a:bodyPr wrap="square" rtlCol="0">
            <a:spAutoFit/>
          </a:bodyPr>
          <a:lstStyle/>
          <a:p>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dirty="0">
                <a:latin typeface="メイリオ" panose="020B0604030504040204" pitchFamily="50" charset="-128"/>
                <a:ea typeface="メイリオ" panose="020B0604030504040204" pitchFamily="50" charset="-128"/>
                <a:cs typeface="Meiryo UI" panose="020B0604030504040204" pitchFamily="50" charset="-128"/>
              </a:rPr>
              <a:t>概要</a:t>
            </a:r>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a:t>
            </a:r>
            <a:r>
              <a:rPr kumimoji="1" lang="en-US" altLang="ja-JP"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400</a:t>
            </a:r>
            <a:r>
              <a:rPr kumimoji="1"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字程度）</a:t>
            </a:r>
            <a:endParaRPr kumimoji="1" lang="en-US" altLang="ja-JP"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600" b="0" u="none" dirty="0">
                <a:solidFill>
                  <a:schemeClr val="tx1"/>
                </a:solidFill>
                <a:latin typeface="メイリオ" panose="020B0604030504040204" pitchFamily="50" charset="-128"/>
                <a:ea typeface="メイリオ" panose="020B0604030504040204" pitchFamily="50" charset="-128"/>
              </a:rPr>
              <a:t>・・・・・。</a:t>
            </a: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600" b="0" u="none" dirty="0">
                <a:solidFill>
                  <a:schemeClr val="tx1"/>
                </a:solidFill>
                <a:latin typeface="メイリオ" panose="020B0604030504040204" pitchFamily="50" charset="-128"/>
                <a:ea typeface="メイリオ" panose="020B0604030504040204" pitchFamily="50" charset="-128"/>
              </a:rPr>
              <a:t>・・・・・。</a:t>
            </a: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endParaRPr kumimoji="1" lang="ja-JP" altLang="en-US" sz="1600"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5" name="テキスト ボックス 4">
            <a:extLst>
              <a:ext uri="{FF2B5EF4-FFF2-40B4-BE49-F238E27FC236}">
                <a16:creationId xmlns:a16="http://schemas.microsoft.com/office/drawing/2014/main" id="{20872F38-D4C6-0F1A-EFA2-30FBF298D00D}"/>
              </a:ext>
            </a:extLst>
          </p:cNvPr>
          <p:cNvSpPr txBox="1"/>
          <p:nvPr/>
        </p:nvSpPr>
        <p:spPr>
          <a:xfrm>
            <a:off x="1926138" y="2321183"/>
            <a:ext cx="3666477" cy="1384995"/>
          </a:xfrm>
          <a:prstGeom prst="rect">
            <a:avLst/>
          </a:prstGeom>
          <a:solidFill>
            <a:srgbClr val="006600"/>
          </a:solidFill>
        </p:spPr>
        <p:txBody>
          <a:bodyPr wrap="square" rtlCol="0">
            <a:spAutoFit/>
          </a:bodyPr>
          <a:lstStyle/>
          <a:p>
            <a:pPr marL="171450" indent="-171450">
              <a:buFont typeface="Wingdings" panose="05000000000000000000" pitchFamily="2" charset="2"/>
              <a:buChar char="l"/>
              <a:defRPr/>
            </a:pPr>
            <a:r>
              <a:rPr lang="ja-JP" altLang="en-US" sz="1200" b="0" u="none" dirty="0">
                <a:solidFill>
                  <a:schemeClr val="bg1"/>
                </a:solidFill>
                <a:latin typeface="メイリオ" panose="020B0604030504040204" pitchFamily="50" charset="-128"/>
                <a:ea typeface="メイリオ" panose="020B0604030504040204" pitchFamily="50" charset="-128"/>
              </a:rPr>
              <a:t>様式３の内容（背景、取組の内容、効果等）を要約して記載して下さい。</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＜例＞</a:t>
            </a: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〇〇製造に使用する△△における、□□の課題</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の解決に向け、</a:t>
            </a:r>
            <a:r>
              <a:rPr lang="en-US" altLang="ja-JP" sz="1200" b="0" u="none" dirty="0">
                <a:solidFill>
                  <a:schemeClr val="bg1"/>
                </a:solidFill>
                <a:latin typeface="メイリオ" panose="020B0604030504040204" pitchFamily="50" charset="-128"/>
                <a:ea typeface="メイリオ" panose="020B0604030504040204" pitchFamily="50" charset="-128"/>
              </a:rPr>
              <a:t>××</a:t>
            </a:r>
            <a:r>
              <a:rPr lang="ja-JP" altLang="en-US" sz="1200" b="0" u="none" dirty="0">
                <a:solidFill>
                  <a:schemeClr val="bg1"/>
                </a:solidFill>
                <a:latin typeface="メイリオ" panose="020B0604030504040204" pitchFamily="50" charset="-128"/>
                <a:ea typeface="メイリオ" panose="020B0604030504040204" pitchFamily="50" charset="-128"/>
              </a:rPr>
              <a:t>技術に係る△△研修を実施。　</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○○製造業の労働生産性の向上に貢献。</a:t>
            </a:r>
          </a:p>
          <a:p>
            <a:pPr>
              <a:defRPr/>
            </a:pPr>
            <a:endParaRPr lang="en-US" altLang="ja-JP" sz="1200" b="0" u="none" dirty="0">
              <a:solidFill>
                <a:schemeClr val="bg1"/>
              </a:solidFill>
              <a:latin typeface="メイリオ" panose="020B0604030504040204" pitchFamily="50" charset="-128"/>
              <a:ea typeface="メイリオ" panose="020B0604030504040204" pitchFamily="50" charset="-128"/>
            </a:endParaRPr>
          </a:p>
        </p:txBody>
      </p:sp>
      <p:sp>
        <p:nvSpPr>
          <p:cNvPr id="24" name="テキスト ボックス 23">
            <a:extLst>
              <a:ext uri="{FF2B5EF4-FFF2-40B4-BE49-F238E27FC236}">
                <a16:creationId xmlns:a16="http://schemas.microsoft.com/office/drawing/2014/main" id="{47677509-A0AB-45B0-9FDE-CB098D6580C0}"/>
              </a:ext>
            </a:extLst>
          </p:cNvPr>
          <p:cNvSpPr txBox="1"/>
          <p:nvPr/>
        </p:nvSpPr>
        <p:spPr>
          <a:xfrm>
            <a:off x="5958882" y="2177496"/>
            <a:ext cx="3360724" cy="461665"/>
          </a:xfrm>
          <a:prstGeom prst="rect">
            <a:avLst/>
          </a:prstGeom>
          <a:solidFill>
            <a:srgbClr val="006600"/>
          </a:solidFill>
        </p:spPr>
        <p:txBody>
          <a:bodyPr wrap="square" rtlCol="0">
            <a:spAutoFit/>
          </a:bodyPr>
          <a:lstStyle/>
          <a:p>
            <a:pPr>
              <a:defRPr/>
            </a:pPr>
            <a:r>
              <a:rPr lang="ja-JP" altLang="en-US" sz="1200" dirty="0">
                <a:solidFill>
                  <a:schemeClr val="bg1"/>
                </a:solidFill>
              </a:rPr>
              <a:t>取組のイメージ図や画像を貼付ください。</a:t>
            </a:r>
            <a:endParaRPr lang="en-US" altLang="ja-JP" sz="1200" dirty="0">
              <a:solidFill>
                <a:schemeClr val="bg1"/>
              </a:solidFill>
            </a:endParaRPr>
          </a:p>
          <a:p>
            <a:pPr>
              <a:defRPr/>
            </a:pPr>
            <a:r>
              <a:rPr lang="ja-JP" altLang="en-US" sz="1200" b="0" u="none" dirty="0">
                <a:solidFill>
                  <a:schemeClr val="bg1"/>
                </a:solidFill>
              </a:rPr>
              <a:t>（複数枚の貼付も可能です。）</a:t>
            </a:r>
            <a:endParaRPr lang="en-US" altLang="ja-JP" sz="1200" b="0" u="none" dirty="0">
              <a:solidFill>
                <a:schemeClr val="bg1"/>
              </a:solidFill>
            </a:endParaRPr>
          </a:p>
        </p:txBody>
      </p:sp>
      <p:sp>
        <p:nvSpPr>
          <p:cNvPr id="8" name="テキスト ボックス 7">
            <a:extLst>
              <a:ext uri="{FF2B5EF4-FFF2-40B4-BE49-F238E27FC236}">
                <a16:creationId xmlns:a16="http://schemas.microsoft.com/office/drawing/2014/main" id="{19BF6BC4-7514-124F-819D-D047FF73A97D}"/>
              </a:ext>
            </a:extLst>
          </p:cNvPr>
          <p:cNvSpPr txBox="1"/>
          <p:nvPr/>
        </p:nvSpPr>
        <p:spPr>
          <a:xfrm>
            <a:off x="5592615" y="1669665"/>
            <a:ext cx="2131277" cy="369332"/>
          </a:xfrm>
          <a:prstGeom prst="rect">
            <a:avLst/>
          </a:prstGeom>
          <a:noFill/>
        </p:spPr>
        <p:txBody>
          <a:bodyPr wrap="square">
            <a:spAutoFit/>
          </a:bodyPr>
          <a:lstStyle/>
          <a:p>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dirty="0">
                <a:latin typeface="メイリオ" panose="020B0604030504040204" pitchFamily="50" charset="-128"/>
                <a:ea typeface="メイリオ" panose="020B0604030504040204" pitchFamily="50" charset="-128"/>
                <a:cs typeface="Meiryo UI" panose="020B0604030504040204" pitchFamily="50" charset="-128"/>
              </a:rPr>
              <a:t>取組イメージ</a:t>
            </a:r>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endParaRPr lang="ja-JP" altLang="en-US" dirty="0"/>
          </a:p>
        </p:txBody>
      </p:sp>
      <p:sp>
        <p:nvSpPr>
          <p:cNvPr id="6" name="テキスト ボックス 5">
            <a:extLst>
              <a:ext uri="{FF2B5EF4-FFF2-40B4-BE49-F238E27FC236}">
                <a16:creationId xmlns:a16="http://schemas.microsoft.com/office/drawing/2014/main" id="{E1E5D909-E37A-3560-4A79-55EA2DBBF843}"/>
              </a:ext>
            </a:extLst>
          </p:cNvPr>
          <p:cNvSpPr txBox="1"/>
          <p:nvPr/>
        </p:nvSpPr>
        <p:spPr>
          <a:xfrm>
            <a:off x="7405420" y="35228"/>
            <a:ext cx="2387192" cy="577081"/>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本頁の内容は公表を想定しています。</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文字の大きさは</a:t>
            </a:r>
            <a:r>
              <a:rPr kumimoji="1" lang="en-US" altLang="ja-JP"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16pt</a:t>
            </a:r>
            <a:r>
              <a:rPr kumimoji="1" lang="ja-JP" altLang="en-US"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とし、１枚に収まる</a:t>
            </a:r>
            <a:endParaRPr kumimoji="1" lang="en-US" altLang="ja-JP"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ように</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作成ください。</a:t>
            </a:r>
          </a:p>
        </p:txBody>
      </p:sp>
    </p:spTree>
    <p:extLst>
      <p:ext uri="{BB962C8B-B14F-4D97-AF65-F5344CB8AC3E}">
        <p14:creationId xmlns:p14="http://schemas.microsoft.com/office/powerpoint/2010/main" val="2889143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a:extLst>
              <a:ext uri="{FF2B5EF4-FFF2-40B4-BE49-F238E27FC236}">
                <a16:creationId xmlns:a16="http://schemas.microsoft.com/office/drawing/2014/main" id="{36B03085-72BF-4D46-A33D-0B49C0CFBD12}"/>
              </a:ext>
            </a:extLst>
          </p:cNvPr>
          <p:cNvGraphicFramePr>
            <a:graphicFrameLocks noGrp="1"/>
          </p:cNvGraphicFramePr>
          <p:nvPr>
            <p:extLst>
              <p:ext uri="{D42A27DB-BD31-4B8C-83A1-F6EECF244321}">
                <p14:modId xmlns:p14="http://schemas.microsoft.com/office/powerpoint/2010/main" val="3264098771"/>
              </p:ext>
            </p:extLst>
          </p:nvPr>
        </p:nvGraphicFramePr>
        <p:xfrm>
          <a:off x="219743" y="2255972"/>
          <a:ext cx="9448385" cy="4484587"/>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313851">
                <a:tc>
                  <a:txBody>
                    <a:bodyPr/>
                    <a:lstStyle/>
                    <a:p>
                      <a:pPr algn="l"/>
                      <a:r>
                        <a:rPr kumimoji="1" lang="ja-JP" altLang="en-US" sz="1800" b="1" dirty="0">
                          <a:latin typeface="メイリオ" panose="020B0604030504040204" pitchFamily="50" charset="-128"/>
                          <a:ea typeface="メイリオ" panose="020B0604030504040204" pitchFamily="50" charset="-128"/>
                        </a:rPr>
                        <a:t>取組の内容</a:t>
                      </a:r>
                    </a:p>
                  </a:txBody>
                  <a:tcPr/>
                </a:tc>
                <a:extLst>
                  <a:ext uri="{0D108BD9-81ED-4DB2-BD59-A6C34878D82A}">
                    <a16:rowId xmlns:a16="http://schemas.microsoft.com/office/drawing/2014/main" val="3887823602"/>
                  </a:ext>
                </a:extLst>
              </a:tr>
              <a:tr h="4118827">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大賞　応募案件説明資料</a:t>
            </a:r>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＜様式３＞</a:t>
            </a:r>
            <a:endParaRPr lang="ja-JP" altLang="en-US" sz="320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D496EE11-E79B-4BE5-94A6-F42B2DF2325D}"/>
              </a:ext>
            </a:extLst>
          </p:cNvPr>
          <p:cNvSpPr txBox="1"/>
          <p:nvPr/>
        </p:nvSpPr>
        <p:spPr>
          <a:xfrm>
            <a:off x="134186" y="336901"/>
            <a:ext cx="4448264" cy="369332"/>
          </a:xfrm>
          <a:prstGeom prst="rect">
            <a:avLst/>
          </a:prstGeom>
          <a:noFill/>
        </p:spPr>
        <p:txBody>
          <a:bodyPr wrap="square" rtlCol="0">
            <a:spAutoFit/>
          </a:bodyPr>
          <a:lstStyle/>
          <a:p>
            <a:r>
              <a:rPr kumimoji="1" lang="ja-JP" altLang="en-US" dirty="0">
                <a:solidFill>
                  <a:schemeClr val="accent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案件名：○○○○・・・</a:t>
            </a:r>
            <a:r>
              <a:rPr lang="ja-JP" altLang="en-US"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a:t>
            </a:r>
            <a:r>
              <a:rPr lang="en-US" altLang="ja-JP"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a:t>
            </a:r>
            <a:r>
              <a:rPr lang="ja-JP" altLang="en-US"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ja-JP" altLang="en-US"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52" name="直線コネクタ 51">
            <a:extLst>
              <a:ext uri="{FF2B5EF4-FFF2-40B4-BE49-F238E27FC236}">
                <a16:creationId xmlns:a16="http://schemas.microsoft.com/office/drawing/2014/main" id="{1D926F3B-9EA6-4DFD-8347-DC37D9F2D6B1}"/>
              </a:ext>
            </a:extLst>
          </p:cNvPr>
          <p:cNvCxnSpPr>
            <a:cxnSpLocks/>
          </p:cNvCxnSpPr>
          <p:nvPr/>
        </p:nvCxnSpPr>
        <p:spPr>
          <a:xfrm>
            <a:off x="222207" y="683628"/>
            <a:ext cx="946158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CF1E260C-7AE8-40C1-AB9A-299DA2FA21E2}"/>
              </a:ext>
            </a:extLst>
          </p:cNvPr>
          <p:cNvSpPr txBox="1"/>
          <p:nvPr/>
        </p:nvSpPr>
        <p:spPr>
          <a:xfrm>
            <a:off x="134186" y="680768"/>
            <a:ext cx="4448264" cy="369332"/>
          </a:xfrm>
          <a:prstGeom prst="rect">
            <a:avLst/>
          </a:prstGeom>
          <a:noFill/>
        </p:spPr>
        <p:txBody>
          <a:bodyPr wrap="square" rtlCol="0">
            <a:spAutoFit/>
          </a:bodyPr>
          <a:lstStyle/>
          <a:p>
            <a:r>
              <a:rPr kumimoji="1" lang="ja-JP" altLang="en-US">
                <a:solidFill>
                  <a:schemeClr val="accent1"/>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企業・団体</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名：○○○○・・・</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8" name="直線コネクタ 17">
            <a:extLst>
              <a:ext uri="{FF2B5EF4-FFF2-40B4-BE49-F238E27FC236}">
                <a16:creationId xmlns:a16="http://schemas.microsoft.com/office/drawing/2014/main" id="{B06B7022-3136-47EF-A6C7-C24CAF2A639A}"/>
              </a:ext>
            </a:extLst>
          </p:cNvPr>
          <p:cNvCxnSpPr>
            <a:cxnSpLocks/>
          </p:cNvCxnSpPr>
          <p:nvPr/>
        </p:nvCxnSpPr>
        <p:spPr>
          <a:xfrm>
            <a:off x="222207" y="1027495"/>
            <a:ext cx="946158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C10044C8-AD65-4AA2-B492-F2D2F7F911F7}"/>
              </a:ext>
            </a:extLst>
          </p:cNvPr>
          <p:cNvSpPr txBox="1"/>
          <p:nvPr/>
        </p:nvSpPr>
        <p:spPr>
          <a:xfrm>
            <a:off x="2840533" y="2645181"/>
            <a:ext cx="6757200" cy="2893100"/>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どのようなデジタル技術に係るどのようなソリューション（製品・サービス・支援）なのか、予備知識のない方でもわかるように平易な表現で簡潔に記入してください。</a:t>
            </a:r>
          </a:p>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専門用語を用いる場合は、適宜注釈を入れてください。</a:t>
            </a: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＜例＞</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〇〇製造に使用する△△において、従来は□□の課題があった。</a:t>
            </a:r>
            <a:r>
              <a:rPr lang="en-US" altLang="ja-JP" sz="1400" b="0" u="none" dirty="0">
                <a:solidFill>
                  <a:schemeClr val="bg1"/>
                </a:solidFill>
                <a:latin typeface="メイリオ" panose="020B0604030504040204" pitchFamily="50" charset="-128"/>
                <a:ea typeface="メイリオ" panose="020B0604030504040204" pitchFamily="50" charset="-128"/>
              </a:rPr>
              <a:t>××</a:t>
            </a:r>
            <a:r>
              <a:rPr lang="ja-JP" altLang="en-US" sz="1400" b="0" u="none" dirty="0">
                <a:solidFill>
                  <a:schemeClr val="bg1"/>
                </a:solidFill>
                <a:latin typeface="メイリオ" panose="020B0604030504040204" pitchFamily="50" charset="-128"/>
                <a:ea typeface="メイリオ" panose="020B0604030504040204" pitchFamily="50" charset="-128"/>
              </a:rPr>
              <a:t>といった技術を用いることで課題を解決、「非接触」で遠隔からの操作を容易に行うことを可能とし、システム導入先事業所全体の労働生産性が●</a:t>
            </a:r>
            <a:r>
              <a:rPr lang="en-US" altLang="ja-JP" sz="1400" b="0" u="none" dirty="0">
                <a:solidFill>
                  <a:schemeClr val="bg1"/>
                </a:solidFill>
                <a:latin typeface="メイリオ" panose="020B0604030504040204" pitchFamily="50" charset="-128"/>
                <a:ea typeface="メイリオ" panose="020B0604030504040204" pitchFamily="50" charset="-128"/>
              </a:rPr>
              <a:t>%</a:t>
            </a:r>
            <a:r>
              <a:rPr lang="ja-JP" altLang="en-US" sz="1400" b="0" u="none" dirty="0">
                <a:solidFill>
                  <a:schemeClr val="bg1"/>
                </a:solidFill>
                <a:latin typeface="メイリオ" panose="020B0604030504040204" pitchFamily="50" charset="-128"/>
                <a:ea typeface="メイリオ" panose="020B0604030504040204" pitchFamily="50" charset="-128"/>
              </a:rPr>
              <a:t>向上した。更に同システムを拡販することで地域企業のスマート工場化への貢献が見込まれる。</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＜例＞</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400" b="0" u="none" dirty="0">
                <a:solidFill>
                  <a:schemeClr val="bg1"/>
                </a:solidFill>
                <a:latin typeface="メイリオ" panose="020B0604030504040204" pitchFamily="50" charset="-128"/>
                <a:ea typeface="メイリオ" panose="020B0604030504040204" pitchFamily="50" charset="-128"/>
              </a:rPr>
              <a:t>〇〇製造に使用する△△において、従来は□□の課題があったことから、地域の○○製造業を対象とした</a:t>
            </a:r>
            <a:r>
              <a:rPr lang="en-US" altLang="ja-JP" sz="1400" b="0" u="none" dirty="0">
                <a:solidFill>
                  <a:schemeClr val="bg1"/>
                </a:solidFill>
                <a:latin typeface="メイリオ" panose="020B0604030504040204" pitchFamily="50" charset="-128"/>
                <a:ea typeface="メイリオ" panose="020B0604030504040204" pitchFamily="50" charset="-128"/>
              </a:rPr>
              <a:t>××</a:t>
            </a:r>
            <a:r>
              <a:rPr lang="ja-JP" altLang="en-US" sz="1400" b="0" u="none" dirty="0">
                <a:solidFill>
                  <a:schemeClr val="bg1"/>
                </a:solidFill>
                <a:latin typeface="メイリオ" panose="020B0604030504040204" pitchFamily="50" charset="-128"/>
                <a:ea typeface="メイリオ" panose="020B0604030504040204" pitchFamily="50" charset="-128"/>
              </a:rPr>
              <a:t>技術に係る△△研修を実施することにより、参加企業の労働生産性が●</a:t>
            </a:r>
            <a:r>
              <a:rPr lang="en-US" altLang="ja-JP" sz="1400" b="0" u="none" dirty="0">
                <a:solidFill>
                  <a:schemeClr val="bg1"/>
                </a:solidFill>
                <a:latin typeface="メイリオ" panose="020B0604030504040204" pitchFamily="50" charset="-128"/>
                <a:ea typeface="メイリオ" panose="020B0604030504040204" pitchFamily="50" charset="-128"/>
              </a:rPr>
              <a:t>%</a:t>
            </a:r>
            <a:r>
              <a:rPr lang="ja-JP" altLang="en-US" sz="1400" b="0" u="none" dirty="0">
                <a:solidFill>
                  <a:schemeClr val="bg1"/>
                </a:solidFill>
                <a:latin typeface="メイリオ" panose="020B0604030504040204" pitchFamily="50" charset="-128"/>
                <a:ea typeface="メイリオ" panose="020B0604030504040204" pitchFamily="50" charset="-128"/>
              </a:rPr>
              <a:t>向上した。</a:t>
            </a:r>
            <a:endParaRPr lang="en-US" altLang="ja-JP" sz="1600" b="0" u="none" dirty="0">
              <a:solidFill>
                <a:schemeClr val="bg1"/>
              </a:solidFill>
              <a:latin typeface="メイリオ" panose="020B0604030504040204" pitchFamily="50" charset="-128"/>
              <a:ea typeface="メイリオ" panose="020B0604030504040204" pitchFamily="50" charset="-128"/>
            </a:endParaRPr>
          </a:p>
        </p:txBody>
      </p:sp>
      <p:graphicFrame>
        <p:nvGraphicFramePr>
          <p:cNvPr id="9" name="表 8">
            <a:extLst>
              <a:ext uri="{FF2B5EF4-FFF2-40B4-BE49-F238E27FC236}">
                <a16:creationId xmlns:a16="http://schemas.microsoft.com/office/drawing/2014/main" id="{F1B6A2D2-DC9E-5A97-04C1-FAC9E47EAFA0}"/>
              </a:ext>
            </a:extLst>
          </p:cNvPr>
          <p:cNvGraphicFramePr>
            <a:graphicFrameLocks noGrp="1"/>
          </p:cNvGraphicFramePr>
          <p:nvPr>
            <p:extLst>
              <p:ext uri="{D42A27DB-BD31-4B8C-83A1-F6EECF244321}">
                <p14:modId xmlns:p14="http://schemas.microsoft.com/office/powerpoint/2010/main" val="1835709047"/>
              </p:ext>
            </p:extLst>
          </p:nvPr>
        </p:nvGraphicFramePr>
        <p:xfrm>
          <a:off x="235408" y="1104276"/>
          <a:ext cx="9448385" cy="1054606"/>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332532">
                <a:tc>
                  <a:txBody>
                    <a:bodyPr/>
                    <a:lstStyle/>
                    <a:p>
                      <a:pPr algn="l"/>
                      <a:r>
                        <a:rPr kumimoji="1" lang="ja-JP" altLang="en-US" sz="1800" b="1" dirty="0">
                          <a:latin typeface="メイリオ" panose="020B0604030504040204" pitchFamily="50" charset="-128"/>
                          <a:ea typeface="メイリオ" panose="020B0604030504040204" pitchFamily="50" charset="-128"/>
                        </a:rPr>
                        <a:t>アピールポイント</a:t>
                      </a:r>
                    </a:p>
                  </a:txBody>
                  <a:tcPr/>
                </a:tc>
                <a:extLst>
                  <a:ext uri="{0D108BD9-81ED-4DB2-BD59-A6C34878D82A}">
                    <a16:rowId xmlns:a16="http://schemas.microsoft.com/office/drawing/2014/main" val="3887823602"/>
                  </a:ext>
                </a:extLst>
              </a:tr>
              <a:tr h="688846">
                <a:tc>
                  <a:txBody>
                    <a:bodyPr/>
                    <a:lstStyle/>
                    <a:p>
                      <a:pPr marL="285750" indent="-285750">
                        <a:buFont typeface="Wingdings" panose="05000000000000000000" pitchFamily="2" charset="2"/>
                        <a:buChar char="l"/>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8" name="テキスト ボックス 7">
            <a:extLst>
              <a:ext uri="{FF2B5EF4-FFF2-40B4-BE49-F238E27FC236}">
                <a16:creationId xmlns:a16="http://schemas.microsoft.com/office/drawing/2014/main" id="{4FF0D103-515A-C673-99FB-7EAA3ED0F0B5}"/>
              </a:ext>
            </a:extLst>
          </p:cNvPr>
          <p:cNvSpPr txBox="1"/>
          <p:nvPr/>
        </p:nvSpPr>
        <p:spPr>
          <a:xfrm>
            <a:off x="4857750" y="1502042"/>
            <a:ext cx="4739983" cy="577081"/>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050" dirty="0">
                <a:solidFill>
                  <a:schemeClr val="bg1"/>
                </a:solidFill>
                <a:latin typeface="メイリオ" panose="020B0604030504040204" pitchFamily="50" charset="-128"/>
                <a:ea typeface="メイリオ" panose="020B0604030504040204" pitchFamily="50" charset="-128"/>
              </a:rPr>
              <a:t>取組の内容における特徴を簡潔に記載ください。</a:t>
            </a:r>
            <a:endParaRPr lang="en-US" altLang="ja-JP" sz="1050" dirty="0">
              <a:solidFill>
                <a:schemeClr val="bg1"/>
              </a:solidFill>
              <a:latin typeface="メイリオ" panose="020B0604030504040204" pitchFamily="50" charset="-128"/>
              <a:ea typeface="メイリオ" panose="020B0604030504040204" pitchFamily="50" charset="-128"/>
            </a:endParaRPr>
          </a:p>
          <a:p>
            <a:pPr>
              <a:defRPr/>
            </a:pPr>
            <a:r>
              <a:rPr lang="ja-JP" altLang="en-US" sz="1050" dirty="0">
                <a:solidFill>
                  <a:schemeClr val="bg1"/>
                </a:solidFill>
                <a:latin typeface="メイリオ" panose="020B0604030504040204" pitchFamily="50" charset="-128"/>
                <a:ea typeface="メイリオ" panose="020B0604030504040204" pitchFamily="50" charset="-128"/>
              </a:rPr>
              <a:t>　例）○○業界の■■という課題を解決し労働生産性△△％アップ！／</a:t>
            </a:r>
            <a:endParaRPr lang="en-US" altLang="ja-JP" sz="1050" dirty="0">
              <a:solidFill>
                <a:schemeClr val="bg1"/>
              </a:solidFill>
              <a:latin typeface="メイリオ" panose="020B0604030504040204" pitchFamily="50" charset="-128"/>
              <a:ea typeface="メイリオ" panose="020B0604030504040204" pitchFamily="50" charset="-128"/>
            </a:endParaRPr>
          </a:p>
          <a:p>
            <a:pPr>
              <a:defRPr/>
            </a:pPr>
            <a:r>
              <a:rPr lang="ja-JP" altLang="en-US" sz="1050" dirty="0">
                <a:solidFill>
                  <a:schemeClr val="bg1"/>
                </a:solidFill>
                <a:latin typeface="メイリオ" panose="020B0604030504040204" pitchFamily="50" charset="-128"/>
                <a:ea typeface="メイリオ" panose="020B0604030504040204" pitchFamily="50" charset="-128"/>
              </a:rPr>
              <a:t>　　　データ人材育成スキームを構築し地域にデータ人材を○○人輩出！　 　</a:t>
            </a:r>
            <a:endParaRPr lang="en-US" altLang="ja-JP" sz="1050" b="0" u="none"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8C1F8DA5-BB82-2C00-E0D5-DE1D6BE9D7BD}"/>
              </a:ext>
            </a:extLst>
          </p:cNvPr>
          <p:cNvSpPr txBox="1"/>
          <p:nvPr/>
        </p:nvSpPr>
        <p:spPr>
          <a:xfrm>
            <a:off x="6270828" y="53906"/>
            <a:ext cx="3580888" cy="900246"/>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本頁の内容は事前の承諾を得ずに公表しません。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様式は取組のイメージ図や画像等も活用し作成ください。</a:t>
            </a: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枠内に記載しきれない場合は、枠を調整してご記載ください。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枚に収まらなければ、スライドを追加してご記載ください。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（取組内容に関するスライドは</a:t>
            </a:r>
            <a:r>
              <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枚までに収めてください）</a:t>
            </a:r>
          </a:p>
        </p:txBody>
      </p:sp>
    </p:spTree>
    <p:extLst>
      <p:ext uri="{BB962C8B-B14F-4D97-AF65-F5344CB8AC3E}">
        <p14:creationId xmlns:p14="http://schemas.microsoft.com/office/powerpoint/2010/main" val="1321872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a:extLst>
              <a:ext uri="{FF2B5EF4-FFF2-40B4-BE49-F238E27FC236}">
                <a16:creationId xmlns:a16="http://schemas.microsoft.com/office/drawing/2014/main" id="{36B03085-72BF-4D46-A33D-0B49C0CFBD12}"/>
              </a:ext>
            </a:extLst>
          </p:cNvPr>
          <p:cNvGraphicFramePr>
            <a:graphicFrameLocks noGrp="1"/>
          </p:cNvGraphicFramePr>
          <p:nvPr>
            <p:extLst>
              <p:ext uri="{D42A27DB-BD31-4B8C-83A1-F6EECF244321}">
                <p14:modId xmlns:p14="http://schemas.microsoft.com/office/powerpoint/2010/main" val="4258648484"/>
              </p:ext>
            </p:extLst>
          </p:nvPr>
        </p:nvGraphicFramePr>
        <p:xfrm>
          <a:off x="228807" y="688795"/>
          <a:ext cx="9448385" cy="4861209"/>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135368">
                <a:tc>
                  <a:txBody>
                    <a:bodyPr/>
                    <a:lstStyle/>
                    <a:p>
                      <a:pPr algn="l"/>
                      <a:r>
                        <a:rPr kumimoji="1" lang="ja-JP" altLang="en-US" sz="1800" b="1" dirty="0">
                          <a:latin typeface="メイリオ" panose="020B0604030504040204" pitchFamily="50" charset="-128"/>
                          <a:ea typeface="メイリオ" panose="020B0604030504040204" pitchFamily="50" charset="-128"/>
                        </a:rPr>
                        <a:t>取組の背景・ストーリーなど</a:t>
                      </a:r>
                    </a:p>
                  </a:txBody>
                  <a:tcPr/>
                </a:tc>
                <a:extLst>
                  <a:ext uri="{0D108BD9-81ED-4DB2-BD59-A6C34878D82A}">
                    <a16:rowId xmlns:a16="http://schemas.microsoft.com/office/drawing/2014/main" val="3887823602"/>
                  </a:ext>
                </a:extLst>
              </a:tr>
              <a:tr h="449544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大賞　応募案件説明資料</a:t>
            </a:r>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＜様式３＞</a:t>
            </a:r>
            <a:endParaRPr lang="ja-JP" altLang="en-US" sz="32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C10044C8-AD65-4AA2-B492-F2D2F7F911F7}"/>
              </a:ext>
            </a:extLst>
          </p:cNvPr>
          <p:cNvSpPr txBox="1"/>
          <p:nvPr/>
        </p:nvSpPr>
        <p:spPr>
          <a:xfrm>
            <a:off x="2910477" y="1080845"/>
            <a:ext cx="6723664" cy="2325562"/>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開発や取組に至ったきっかけ、背景、取組実施に至るまでのストーリー等を説明してください。</a:t>
            </a:r>
          </a:p>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課題解決の難易度や、それを解決した創意工夫などを具体的に記入してください。</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＜例＞人材不足の背景から製造現場のスマート化に対応するべく、○○といっ</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たデジタル技術を用いて□□を行うシステムを開発した。○○の□□へ</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の応用は技術的に難しく、あまり前例がないが◇◇したことにより実現</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にいたった。本システムを顧客へ導入する際に導入支援として勉強会を</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開催したことで、導入先社員のシステムの理解が深まり、スムーズに導</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入が進んだ。</a:t>
            </a:r>
          </a:p>
        </p:txBody>
      </p:sp>
      <p:graphicFrame>
        <p:nvGraphicFramePr>
          <p:cNvPr id="4" name="表 3">
            <a:extLst>
              <a:ext uri="{FF2B5EF4-FFF2-40B4-BE49-F238E27FC236}">
                <a16:creationId xmlns:a16="http://schemas.microsoft.com/office/drawing/2014/main" id="{B28117FB-D0C7-B730-6D0A-5CF089B7A83B}"/>
              </a:ext>
            </a:extLst>
          </p:cNvPr>
          <p:cNvGraphicFramePr>
            <a:graphicFrameLocks noGrp="1"/>
          </p:cNvGraphicFramePr>
          <p:nvPr>
            <p:extLst>
              <p:ext uri="{D42A27DB-BD31-4B8C-83A1-F6EECF244321}">
                <p14:modId xmlns:p14="http://schemas.microsoft.com/office/powerpoint/2010/main" val="3939833256"/>
              </p:ext>
            </p:extLst>
          </p:nvPr>
        </p:nvGraphicFramePr>
        <p:xfrm>
          <a:off x="228807" y="5612896"/>
          <a:ext cx="9448385" cy="1142496"/>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188529">
                <a:tc>
                  <a:txBody>
                    <a:bodyPr/>
                    <a:lstStyle/>
                    <a:p>
                      <a:pPr algn="l"/>
                      <a:r>
                        <a:rPr kumimoji="1" lang="ja-JP" altLang="en-US" sz="1800" b="1" dirty="0">
                          <a:latin typeface="メイリオ" panose="020B0604030504040204" pitchFamily="50" charset="-128"/>
                          <a:ea typeface="メイリオ" panose="020B0604030504040204" pitchFamily="50" charset="-128"/>
                        </a:rPr>
                        <a:t>取組にあたって活用した支援など</a:t>
                      </a:r>
                    </a:p>
                  </a:txBody>
                  <a:tcPr/>
                </a:tc>
                <a:extLst>
                  <a:ext uri="{0D108BD9-81ED-4DB2-BD59-A6C34878D82A}">
                    <a16:rowId xmlns:a16="http://schemas.microsoft.com/office/drawing/2014/main" val="3887823602"/>
                  </a:ext>
                </a:extLst>
              </a:tr>
              <a:tr h="776736">
                <a:tc>
                  <a:txBody>
                    <a:bodyPr/>
                    <a:lstStyle/>
                    <a:p>
                      <a:pPr marL="285750" indent="-285750">
                        <a:buFont typeface="Wingdings" panose="05000000000000000000" pitchFamily="2" charset="2"/>
                        <a:buChar char="l"/>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5" name="テキスト ボックス 4">
            <a:extLst>
              <a:ext uri="{FF2B5EF4-FFF2-40B4-BE49-F238E27FC236}">
                <a16:creationId xmlns:a16="http://schemas.microsoft.com/office/drawing/2014/main" id="{8EA0C7CB-954F-D97C-2413-9A6369495BC6}"/>
              </a:ext>
            </a:extLst>
          </p:cNvPr>
          <p:cNvSpPr txBox="1"/>
          <p:nvPr/>
        </p:nvSpPr>
        <p:spPr>
          <a:xfrm>
            <a:off x="2099815" y="6030256"/>
            <a:ext cx="7534326" cy="307777"/>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取組にあたって活用した支援について、該当があれば簡潔に記載してください。</a:t>
            </a:r>
            <a:endParaRPr lang="en-US" altLang="ja-JP" sz="1400" b="0" u="none"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1000F438-EE2D-9EB2-DB85-90555AF154FD}"/>
              </a:ext>
            </a:extLst>
          </p:cNvPr>
          <p:cNvSpPr txBox="1"/>
          <p:nvPr/>
        </p:nvSpPr>
        <p:spPr>
          <a:xfrm>
            <a:off x="6270828" y="53906"/>
            <a:ext cx="3580888" cy="738664"/>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本頁の内容は事前の承諾を得ずに公表しません。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様式は取組のイメージ図や画像等も活用し作成ください。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枠内に記載しきれない場合は、枠を調整してご記載ください。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本項の内容は</a:t>
            </a:r>
            <a:r>
              <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枚に収めてください。</a:t>
            </a:r>
          </a:p>
        </p:txBody>
      </p:sp>
    </p:spTree>
    <p:extLst>
      <p:ext uri="{BB962C8B-B14F-4D97-AF65-F5344CB8AC3E}">
        <p14:creationId xmlns:p14="http://schemas.microsoft.com/office/powerpoint/2010/main" val="311436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大賞　応募案件説明資料</a:t>
            </a:r>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＜様式３＞</a:t>
            </a:r>
            <a:endParaRPr lang="ja-JP" altLang="en-US" sz="3200">
              <a:solidFill>
                <a:schemeClr val="tx1">
                  <a:lumMod val="85000"/>
                  <a:lumOff val="15000"/>
                </a:schemeClr>
              </a:solidFill>
              <a:latin typeface="メイリオ" panose="020B0604030504040204" pitchFamily="50" charset="-128"/>
              <a:ea typeface="メイリオ" panose="020B0604030504040204" pitchFamily="50" charset="-128"/>
            </a:endParaRPr>
          </a:p>
        </p:txBody>
      </p:sp>
      <p:graphicFrame>
        <p:nvGraphicFramePr>
          <p:cNvPr id="56" name="表 55">
            <a:extLst>
              <a:ext uri="{FF2B5EF4-FFF2-40B4-BE49-F238E27FC236}">
                <a16:creationId xmlns:a16="http://schemas.microsoft.com/office/drawing/2014/main" id="{43690028-8F35-43A0-90A1-9EDC31C3A250}"/>
              </a:ext>
            </a:extLst>
          </p:cNvPr>
          <p:cNvGraphicFramePr>
            <a:graphicFrameLocks noGrp="1"/>
          </p:cNvGraphicFramePr>
          <p:nvPr>
            <p:extLst>
              <p:ext uri="{D42A27DB-BD31-4B8C-83A1-F6EECF244321}">
                <p14:modId xmlns:p14="http://schemas.microsoft.com/office/powerpoint/2010/main" val="2711510301"/>
              </p:ext>
            </p:extLst>
          </p:nvPr>
        </p:nvGraphicFramePr>
        <p:xfrm>
          <a:off x="228807" y="641010"/>
          <a:ext cx="9448385" cy="6079385"/>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391101">
                <a:tc>
                  <a:txBody>
                    <a:bodyPr/>
                    <a:lstStyle/>
                    <a:p>
                      <a:pPr algn="l"/>
                      <a:r>
                        <a:rPr kumimoji="1" lang="ja-JP" altLang="en-US" sz="1800" b="1" dirty="0">
                          <a:latin typeface="メイリオ" panose="020B0604030504040204" pitchFamily="50" charset="-128"/>
                          <a:ea typeface="メイリオ" panose="020B0604030504040204" pitchFamily="50" charset="-128"/>
                        </a:rPr>
                        <a:t>評価事項との関係</a:t>
                      </a:r>
                    </a:p>
                  </a:txBody>
                  <a:tcPr/>
                </a:tc>
                <a:extLst>
                  <a:ext uri="{0D108BD9-81ED-4DB2-BD59-A6C34878D82A}">
                    <a16:rowId xmlns:a16="http://schemas.microsoft.com/office/drawing/2014/main" val="3887823602"/>
                  </a:ext>
                </a:extLst>
              </a:tr>
              <a:tr h="5688284">
                <a:tc>
                  <a:txBody>
                    <a:bodyPr/>
                    <a:lstStyle/>
                    <a:p>
                      <a:pPr marL="0" indent="0">
                        <a:buFont typeface="Wingdings" panose="05000000000000000000" pitchFamily="2" charset="2"/>
                        <a:buNone/>
                        <a:defRPr/>
                      </a:pPr>
                      <a:r>
                        <a:rPr lang="ja-JP" altLang="en-US" sz="1400" b="0" u="none" dirty="0">
                          <a:solidFill>
                            <a:schemeClr val="tx1"/>
                          </a:solidFill>
                          <a:latin typeface="メイリオ" panose="020B0604030504040204" pitchFamily="50" charset="-128"/>
                          <a:ea typeface="メイリオ" panose="020B0604030504040204" pitchFamily="50" charset="-128"/>
                        </a:rPr>
                        <a:t>＜①社会的課題の解決＞</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tx1"/>
                          </a:solidFill>
                          <a:latin typeface="メイリオ" panose="020B0604030504040204" pitchFamily="50" charset="-128"/>
                          <a:ea typeface="メイリオ" panose="020B0604030504040204" pitchFamily="50" charset="-128"/>
                        </a:rPr>
                        <a:t>＜②支援先・導入先への貢献度＞</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tx1"/>
                          </a:solidFill>
                          <a:latin typeface="メイリオ" panose="020B0604030504040204" pitchFamily="50" charset="-128"/>
                          <a:ea typeface="メイリオ" panose="020B0604030504040204" pitchFamily="50" charset="-128"/>
                        </a:rPr>
                        <a:t>＜③革新性＞</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14" name="テキスト ボックス 13">
            <a:extLst>
              <a:ext uri="{FF2B5EF4-FFF2-40B4-BE49-F238E27FC236}">
                <a16:creationId xmlns:a16="http://schemas.microsoft.com/office/drawing/2014/main" id="{1614D569-1A23-4D5A-BBB3-56D927A86FC3}"/>
              </a:ext>
            </a:extLst>
          </p:cNvPr>
          <p:cNvSpPr txBox="1"/>
          <p:nvPr/>
        </p:nvSpPr>
        <p:spPr>
          <a:xfrm>
            <a:off x="2985497" y="1214457"/>
            <a:ext cx="6853560" cy="3170099"/>
          </a:xfrm>
          <a:prstGeom prst="rect">
            <a:avLst/>
          </a:prstGeom>
          <a:solidFill>
            <a:schemeClr val="tx2">
              <a:lumMod val="75000"/>
            </a:schemeClr>
          </a:solidFill>
        </p:spPr>
        <p:txBody>
          <a:bodyPr wrap="square" rtlCol="0">
            <a:spAutoFit/>
          </a:bodyPr>
          <a:lstStyle/>
          <a:p>
            <a:pPr marL="0" indent="0">
              <a:buFont typeface="Wingdings" panose="05000000000000000000" pitchFamily="2" charset="2"/>
              <a:buNone/>
              <a:defRPr/>
            </a:pPr>
            <a:r>
              <a:rPr lang="ja-JP" altLang="en-US" sz="1000" b="1" u="none" dirty="0">
                <a:solidFill>
                  <a:schemeClr val="bg1"/>
                </a:solidFill>
                <a:latin typeface="メイリオ" panose="020B0604030504040204" pitchFamily="50" charset="-128"/>
                <a:ea typeface="メイリオ" panose="020B0604030504040204" pitchFamily="50" charset="-128"/>
              </a:rPr>
              <a:t>＜①社会的課題の解決＞</a:t>
            </a:r>
            <a:endParaRPr lang="en-US" altLang="ja-JP" sz="1000" b="1" u="none"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000" b="0" u="none" dirty="0">
                <a:solidFill>
                  <a:schemeClr val="bg1"/>
                </a:solidFill>
                <a:latin typeface="メイリオ" panose="020B0604030504040204" pitchFamily="50" charset="-128"/>
                <a:ea typeface="メイリオ" panose="020B0604030504040204" pitchFamily="50" charset="-128"/>
              </a:rPr>
              <a:t>次の観点で、できるだけ具体的に記入してください。</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000" dirty="0">
                <a:solidFill>
                  <a:schemeClr val="bg1"/>
                </a:solidFill>
                <a:latin typeface="メイリオ" panose="020B0604030504040204" pitchFamily="50" charset="-128"/>
                <a:ea typeface="メイリオ" panose="020B0604030504040204" pitchFamily="50" charset="-128"/>
              </a:rPr>
              <a:t>どのような社会的課題・環境変化に対して、</a:t>
            </a:r>
            <a:r>
              <a:rPr lang="ja-JP" altLang="en-US" sz="1000" b="0" u="none" dirty="0">
                <a:solidFill>
                  <a:schemeClr val="bg1"/>
                </a:solidFill>
                <a:latin typeface="メイリオ" panose="020B0604030504040204" pitchFamily="50" charset="-128"/>
                <a:ea typeface="メイリオ" panose="020B0604030504040204" pitchFamily="50" charset="-128"/>
              </a:rPr>
              <a:t>ソリューションを提供したか、どのような付加価値を創造したか（例えば、人材不足への対応、物流問題への対応、災害への対応、サプライチェーン構造の変化、環境配慮の意識の高まりなどをはじめとする、社会的課題の解決に寄与しうる取組を評価します）</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000" b="0" u="none" dirty="0">
                <a:solidFill>
                  <a:schemeClr val="bg1"/>
                </a:solidFill>
                <a:latin typeface="メイリオ" panose="020B0604030504040204" pitchFamily="50" charset="-128"/>
                <a:ea typeface="メイリオ" panose="020B0604030504040204" pitchFamily="50" charset="-128"/>
              </a:rPr>
              <a:t>そのソリューションや支援内容が社会全体や業界にどのような影響を与えたか又は与えうるか</a:t>
            </a:r>
            <a:br>
              <a:rPr lang="en-US" altLang="ja-JP" sz="1000" dirty="0">
                <a:solidFill>
                  <a:srgbClr val="FF0000"/>
                </a:solidFill>
                <a:latin typeface="メイリオ" panose="020B0604030504040204" pitchFamily="50" charset="-128"/>
                <a:ea typeface="メイリオ" panose="020B0604030504040204" pitchFamily="50" charset="-128"/>
              </a:rPr>
            </a:br>
            <a:endParaRPr lang="en-US" altLang="ja-JP" sz="1000" b="0" u="none" dirty="0">
              <a:solidFill>
                <a:srgbClr val="FF000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000" b="1" u="none" dirty="0">
                <a:solidFill>
                  <a:schemeClr val="bg1"/>
                </a:solidFill>
                <a:latin typeface="メイリオ" panose="020B0604030504040204" pitchFamily="50" charset="-128"/>
                <a:ea typeface="メイリオ" panose="020B0604030504040204" pitchFamily="50" charset="-128"/>
              </a:rPr>
              <a:t>＜②支援先・導入先への貢献度＞</a:t>
            </a:r>
            <a:endParaRPr lang="en-US" altLang="ja-JP" sz="1000" b="1" u="none"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000" b="0" u="none" dirty="0">
                <a:solidFill>
                  <a:schemeClr val="bg1"/>
                </a:solidFill>
                <a:latin typeface="メイリオ" panose="020B0604030504040204" pitchFamily="50" charset="-128"/>
                <a:ea typeface="メイリオ" panose="020B0604030504040204" pitchFamily="50" charset="-128"/>
              </a:rPr>
              <a:t>次の観点で、できるだけ数値を用いて定量的、具体的に記入してください。</a:t>
            </a:r>
            <a:endParaRPr lang="en-US" altLang="ja-JP" sz="1000"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000" dirty="0">
                <a:solidFill>
                  <a:schemeClr val="bg1"/>
                </a:solidFill>
                <a:latin typeface="メイリオ" panose="020B0604030504040204" pitchFamily="50" charset="-128"/>
                <a:ea typeface="メイリオ" panose="020B0604030504040204" pitchFamily="50" charset="-128"/>
              </a:rPr>
              <a:t>支援先・導入先、ユーザーにもたらした効果（</a:t>
            </a:r>
            <a:r>
              <a:rPr lang="ja-JP" altLang="en-US" sz="1000" b="0" u="none" dirty="0">
                <a:solidFill>
                  <a:schemeClr val="bg1"/>
                </a:solidFill>
                <a:latin typeface="メイリオ" panose="020B0604030504040204" pitchFamily="50" charset="-128"/>
                <a:ea typeface="メイリオ" panose="020B0604030504040204" pitchFamily="50" charset="-128"/>
              </a:rPr>
              <a:t>売上・収益増加、コスト削減、新規市場開拓、性能向上、品質・信頼性向上、効率性・生産性・能率向上、安全性向上、人材育成、ユーザー体験（</a:t>
            </a:r>
            <a:r>
              <a:rPr lang="en-US" altLang="ja-JP" sz="1000" b="0" u="none" dirty="0">
                <a:solidFill>
                  <a:schemeClr val="bg1"/>
                </a:solidFill>
                <a:latin typeface="メイリオ" panose="020B0604030504040204" pitchFamily="50" charset="-128"/>
                <a:ea typeface="メイリオ" panose="020B0604030504040204" pitchFamily="50" charset="-128"/>
              </a:rPr>
              <a:t>UX</a:t>
            </a:r>
            <a:r>
              <a:rPr lang="ja-JP" altLang="en-US" sz="1000" b="0" u="none" dirty="0">
                <a:solidFill>
                  <a:schemeClr val="bg1"/>
                </a:solidFill>
                <a:latin typeface="メイリオ" panose="020B0604030504040204" pitchFamily="50" charset="-128"/>
                <a:ea typeface="メイリオ" panose="020B0604030504040204" pitchFamily="50" charset="-128"/>
              </a:rPr>
              <a:t>）の向上等））</a:t>
            </a:r>
            <a:endParaRPr lang="en-US" altLang="ja-JP" sz="1000" dirty="0">
              <a:solidFill>
                <a:schemeClr val="bg1"/>
              </a:solidFill>
              <a:latin typeface="メイリオ" panose="020B0604030504040204" pitchFamily="50" charset="-128"/>
              <a:ea typeface="メイリオ" panose="020B0604030504040204" pitchFamily="50" charset="-128"/>
            </a:endParaRPr>
          </a:p>
          <a:p>
            <a:pPr>
              <a:defRPr/>
            </a:pPr>
            <a:endParaRPr lang="ja-JP" altLang="en-US"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000" b="1" dirty="0">
                <a:solidFill>
                  <a:schemeClr val="bg1"/>
                </a:solidFill>
                <a:latin typeface="メイリオ" panose="020B0604030504040204" pitchFamily="50" charset="-128"/>
                <a:ea typeface="メイリオ" panose="020B0604030504040204" pitchFamily="50" charset="-128"/>
              </a:rPr>
              <a:t>＜③革新性</a:t>
            </a:r>
            <a:r>
              <a:rPr lang="ja-JP" altLang="en-US" sz="1000" b="1" u="none" dirty="0">
                <a:solidFill>
                  <a:schemeClr val="bg1"/>
                </a:solidFill>
                <a:latin typeface="メイリオ" panose="020B0604030504040204" pitchFamily="50" charset="-128"/>
                <a:ea typeface="メイリオ" panose="020B0604030504040204" pitchFamily="50" charset="-128"/>
              </a:rPr>
              <a:t>＞</a:t>
            </a:r>
            <a:endParaRPr lang="en-US" altLang="ja-JP" sz="1000" b="1" u="none" dirty="0">
              <a:solidFill>
                <a:schemeClr val="bg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000" b="0" u="none" dirty="0">
                <a:solidFill>
                  <a:schemeClr val="bg1"/>
                </a:solidFill>
                <a:latin typeface="メイリオ" panose="020B0604030504040204" pitchFamily="50" charset="-128"/>
                <a:ea typeface="メイリオ" panose="020B0604030504040204" pitchFamily="50" charset="-128"/>
              </a:rPr>
              <a:t>次の観点で、できるだけ具体的に記入してください。</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000" dirty="0">
                <a:solidFill>
                  <a:schemeClr val="bg1"/>
                </a:solidFill>
                <a:latin typeface="メイリオ" panose="020B0604030504040204" pitchFamily="50" charset="-128"/>
                <a:ea typeface="メイリオ" panose="020B0604030504040204" pitchFamily="50" charset="-128"/>
              </a:rPr>
              <a:t>どのようなデジタル技術を活用しているか</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000" dirty="0">
                <a:solidFill>
                  <a:schemeClr val="bg1"/>
                </a:solidFill>
                <a:latin typeface="メイリオ" panose="020B0604030504040204" pitchFamily="50" charset="-128"/>
                <a:ea typeface="メイリオ" panose="020B0604030504040204" pitchFamily="50" charset="-128"/>
              </a:rPr>
              <a:t>本ソリューションや支援において新規性・独自性がある部分はどこか（技術・手法の組み合わせ等の創意工夫も含む）</a:t>
            </a:r>
            <a:endParaRPr lang="en-US" altLang="ja-JP" sz="1000" dirty="0">
              <a:solidFill>
                <a:schemeClr val="bg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000" dirty="0">
                <a:solidFill>
                  <a:schemeClr val="bg1"/>
                </a:solidFill>
                <a:latin typeface="メイリオ" panose="020B0604030504040204" pitchFamily="50" charset="-128"/>
                <a:ea typeface="メイリオ" panose="020B0604030504040204" pitchFamily="50" charset="-128"/>
              </a:rPr>
              <a:t>社会全体や業界内（支援先の業界を含む）での先駆的な取組であるか</a:t>
            </a:r>
            <a:endParaRPr lang="en-US" altLang="ja-JP" sz="1000" dirty="0">
              <a:solidFill>
                <a:schemeClr val="bg1"/>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82EFE344-905D-88BD-ACE1-6FB67B0A560A}"/>
              </a:ext>
            </a:extLst>
          </p:cNvPr>
          <p:cNvSpPr txBox="1"/>
          <p:nvPr/>
        </p:nvSpPr>
        <p:spPr>
          <a:xfrm>
            <a:off x="6270828" y="53906"/>
            <a:ext cx="3580888" cy="738664"/>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本頁の内容は事前の承諾を得ずに公表しません。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様式は取組のイメージ図や画像等も活用し作成ください。</a:t>
            </a: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枠内に記載しきれない場合は、枠を調整してご記載ください。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本項の内容は</a:t>
            </a:r>
            <a:r>
              <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枚に収めてください。</a:t>
            </a:r>
          </a:p>
        </p:txBody>
      </p:sp>
    </p:spTree>
    <p:extLst>
      <p:ext uri="{BB962C8B-B14F-4D97-AF65-F5344CB8AC3E}">
        <p14:creationId xmlns:p14="http://schemas.microsoft.com/office/powerpoint/2010/main" val="2114010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42BCD9F-A9EF-ED48-325A-3282A6D93EF8}"/>
              </a:ext>
            </a:extLst>
          </p:cNvPr>
          <p:cNvSpPr txBox="1"/>
          <p:nvPr/>
        </p:nvSpPr>
        <p:spPr>
          <a:xfrm>
            <a:off x="6270828" y="53906"/>
            <a:ext cx="3580888" cy="900246"/>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本頁の内容は事前の承諾を得ずに公表しません。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本項の記載は必須ではありません。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本項は様式の指定はありませんので、前項様式に収まらなかった資料等がある場合は本項を活用ください。</a:t>
            </a: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本項の内容は</a:t>
            </a:r>
            <a:r>
              <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枚に収めてください。</a:t>
            </a:r>
          </a:p>
        </p:txBody>
      </p:sp>
    </p:spTree>
    <p:extLst>
      <p:ext uri="{BB962C8B-B14F-4D97-AF65-F5344CB8AC3E}">
        <p14:creationId xmlns:p14="http://schemas.microsoft.com/office/powerpoint/2010/main" val="1892231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a:extLst>
              <a:ext uri="{FF2B5EF4-FFF2-40B4-BE49-F238E27FC236}">
                <a16:creationId xmlns:a16="http://schemas.microsoft.com/office/drawing/2014/main" id="{36B03085-72BF-4D46-A33D-0B49C0CFBD12}"/>
              </a:ext>
            </a:extLst>
          </p:cNvPr>
          <p:cNvGraphicFramePr>
            <a:graphicFrameLocks noGrp="1"/>
          </p:cNvGraphicFramePr>
          <p:nvPr>
            <p:extLst>
              <p:ext uri="{D42A27DB-BD31-4B8C-83A1-F6EECF244321}">
                <p14:modId xmlns:p14="http://schemas.microsoft.com/office/powerpoint/2010/main" val="2967737531"/>
              </p:ext>
            </p:extLst>
          </p:nvPr>
        </p:nvGraphicFramePr>
        <p:xfrm>
          <a:off x="228807" y="1601575"/>
          <a:ext cx="9448385" cy="5136575"/>
        </p:xfrm>
        <a:graphic>
          <a:graphicData uri="http://schemas.openxmlformats.org/drawingml/2006/table">
            <a:tbl>
              <a:tblPr firstRow="1" bandRow="1">
                <a:tableStyleId>{72833802-FEF1-4C79-8D5D-14CF1EAF98D9}</a:tableStyleId>
              </a:tblPr>
              <a:tblGrid>
                <a:gridCol w="9448385">
                  <a:extLst>
                    <a:ext uri="{9D8B030D-6E8A-4147-A177-3AD203B41FA5}">
                      <a16:colId xmlns:a16="http://schemas.microsoft.com/office/drawing/2014/main" val="2338736714"/>
                    </a:ext>
                  </a:extLst>
                </a:gridCol>
              </a:tblGrid>
              <a:tr h="382969">
                <a:tc>
                  <a:txBody>
                    <a:bodyPr/>
                    <a:lstStyle/>
                    <a:p>
                      <a:pPr algn="l"/>
                      <a:r>
                        <a:rPr kumimoji="1" lang="ja-JP" altLang="en-US" sz="1800" b="1">
                          <a:latin typeface="Meiryo UI" panose="020B0604030504040204" pitchFamily="50" charset="-128"/>
                          <a:ea typeface="Meiryo UI" panose="020B0604030504040204" pitchFamily="50" charset="-128"/>
                        </a:rPr>
                        <a:t>推薦理由</a:t>
                      </a:r>
                    </a:p>
                  </a:txBody>
                  <a:tcPr/>
                </a:tc>
                <a:extLst>
                  <a:ext uri="{0D108BD9-81ED-4DB2-BD59-A6C34878D82A}">
                    <a16:rowId xmlns:a16="http://schemas.microsoft.com/office/drawing/2014/main" val="3887823602"/>
                  </a:ext>
                </a:extLst>
              </a:tr>
              <a:tr h="4753606">
                <a:tc>
                  <a:txBody>
                    <a:bodyPr/>
                    <a:lstStyle/>
                    <a:p>
                      <a:pPr marL="171450" indent="-171450">
                        <a:buFont typeface="Wingdings" panose="05000000000000000000" pitchFamily="2" charset="2"/>
                        <a:buChar char="l"/>
                        <a:defRPr/>
                      </a:pPr>
                      <a:r>
                        <a:rPr lang="ja-JP" altLang="en-US" sz="1400" b="0" u="none" dirty="0">
                          <a:solidFill>
                            <a:schemeClr val="tx1"/>
                          </a:solidFill>
                        </a:rPr>
                        <a:t>・・・・・。</a:t>
                      </a:r>
                      <a:endParaRPr lang="en-US" altLang="ja-JP" sz="1400" b="0" u="none" dirty="0">
                        <a:solidFill>
                          <a:schemeClr val="tx1"/>
                        </a:solidFill>
                      </a:endParaRPr>
                    </a:p>
                  </a:txBody>
                  <a:tcPr/>
                </a:tc>
                <a:extLst>
                  <a:ext uri="{0D108BD9-81ED-4DB2-BD59-A6C34878D82A}">
                    <a16:rowId xmlns:a16="http://schemas.microsoft.com/office/drawing/2014/main" val="3380233151"/>
                  </a:ext>
                </a:extLst>
              </a:tr>
            </a:tbl>
          </a:graphicData>
        </a:graphic>
      </p:graphicFrame>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大賞　推薦資料</a:t>
            </a:r>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＜様式４＞</a:t>
            </a:r>
            <a:endParaRPr lang="ja-JP" altLang="en-US" sz="320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D496EE11-E79B-4BE5-94A6-F42B2DF2325D}"/>
              </a:ext>
            </a:extLst>
          </p:cNvPr>
          <p:cNvSpPr txBox="1"/>
          <p:nvPr/>
        </p:nvSpPr>
        <p:spPr>
          <a:xfrm>
            <a:off x="134185" y="336901"/>
            <a:ext cx="4969037" cy="369332"/>
          </a:xfrm>
          <a:prstGeom prst="rect">
            <a:avLst/>
          </a:prstGeom>
          <a:noFill/>
        </p:spPr>
        <p:txBody>
          <a:bodyPr wrap="square" rtlCol="0">
            <a:spAutoFit/>
          </a:bodyPr>
          <a:lstStyle/>
          <a:p>
            <a:r>
              <a:rPr kumimoji="1" lang="ja-JP" altLang="en-US">
                <a:solidFill>
                  <a:schemeClr val="accent2"/>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案件名：○○○○・・・</a:t>
            </a:r>
            <a:r>
              <a:rPr lang="ja-JP" altLang="en-US"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 （</a:t>
            </a:r>
            <a:r>
              <a:rPr lang="en-US" altLang="ja-JP"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a:t>
            </a:r>
            <a:r>
              <a:rPr lang="ja-JP" altLang="en-US"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52" name="直線コネクタ 51">
            <a:extLst>
              <a:ext uri="{FF2B5EF4-FFF2-40B4-BE49-F238E27FC236}">
                <a16:creationId xmlns:a16="http://schemas.microsoft.com/office/drawing/2014/main" id="{1D926F3B-9EA6-4DFD-8347-DC37D9F2D6B1}"/>
              </a:ext>
            </a:extLst>
          </p:cNvPr>
          <p:cNvCxnSpPr>
            <a:cxnSpLocks/>
          </p:cNvCxnSpPr>
          <p:nvPr/>
        </p:nvCxnSpPr>
        <p:spPr>
          <a:xfrm>
            <a:off x="222207" y="683628"/>
            <a:ext cx="946158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CF1E260C-7AE8-40C1-AB9A-299DA2FA21E2}"/>
              </a:ext>
            </a:extLst>
          </p:cNvPr>
          <p:cNvSpPr txBox="1"/>
          <p:nvPr/>
        </p:nvSpPr>
        <p:spPr>
          <a:xfrm>
            <a:off x="134186" y="680768"/>
            <a:ext cx="4448264" cy="369332"/>
          </a:xfrm>
          <a:prstGeom prst="rect">
            <a:avLst/>
          </a:prstGeom>
          <a:noFill/>
        </p:spPr>
        <p:txBody>
          <a:bodyPr wrap="square" rtlCol="0">
            <a:spAutoFit/>
          </a:bodyPr>
          <a:lstStyle/>
          <a:p>
            <a:r>
              <a:rPr kumimoji="1" lang="ja-JP" altLang="en-US">
                <a:solidFill>
                  <a:schemeClr val="accent2"/>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企業・団体</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名：○○○○・・・</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8" name="直線コネクタ 17">
            <a:extLst>
              <a:ext uri="{FF2B5EF4-FFF2-40B4-BE49-F238E27FC236}">
                <a16:creationId xmlns:a16="http://schemas.microsoft.com/office/drawing/2014/main" id="{B06B7022-3136-47EF-A6C7-C24CAF2A639A}"/>
              </a:ext>
            </a:extLst>
          </p:cNvPr>
          <p:cNvCxnSpPr>
            <a:cxnSpLocks/>
          </p:cNvCxnSpPr>
          <p:nvPr/>
        </p:nvCxnSpPr>
        <p:spPr>
          <a:xfrm>
            <a:off x="222207" y="1027495"/>
            <a:ext cx="946158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87579788-A565-4A92-BCD7-147A636DC216}"/>
              </a:ext>
            </a:extLst>
          </p:cNvPr>
          <p:cNvSpPr txBox="1"/>
          <p:nvPr/>
        </p:nvSpPr>
        <p:spPr>
          <a:xfrm>
            <a:off x="6176389" y="55028"/>
            <a:ext cx="3102131" cy="430887"/>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他薦の場合のみ、推薦者にて記載してください。</a:t>
            </a:r>
            <a:endParaRPr kumimoji="1" lang="en-US" altLang="ja-JP" sz="11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本頁の内容は事前の承諾を得ずに公表しません。</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6E4C1D41-71AB-4610-BC10-A3364CDF501F}"/>
              </a:ext>
            </a:extLst>
          </p:cNvPr>
          <p:cNvSpPr txBox="1"/>
          <p:nvPr/>
        </p:nvSpPr>
        <p:spPr>
          <a:xfrm>
            <a:off x="134186" y="1087801"/>
            <a:ext cx="4448264" cy="369332"/>
          </a:xfrm>
          <a:prstGeom prst="rect">
            <a:avLst/>
          </a:prstGeom>
          <a:noFill/>
        </p:spPr>
        <p:txBody>
          <a:bodyPr wrap="square" rtlCol="0">
            <a:spAutoFit/>
          </a:bodyPr>
          <a:lstStyle/>
          <a:p>
            <a:r>
              <a:rPr kumimoji="1" lang="ja-JP" altLang="en-US">
                <a:solidFill>
                  <a:schemeClr val="accent2"/>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推薦者名：○○○○・・・</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21" name="直線コネクタ 20">
            <a:extLst>
              <a:ext uri="{FF2B5EF4-FFF2-40B4-BE49-F238E27FC236}">
                <a16:creationId xmlns:a16="http://schemas.microsoft.com/office/drawing/2014/main" id="{59A732F0-55F8-4F15-B4C1-DE5BD23DB708}"/>
              </a:ext>
            </a:extLst>
          </p:cNvPr>
          <p:cNvCxnSpPr>
            <a:cxnSpLocks/>
          </p:cNvCxnSpPr>
          <p:nvPr/>
        </p:nvCxnSpPr>
        <p:spPr>
          <a:xfrm>
            <a:off x="222207" y="1434528"/>
            <a:ext cx="946158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2CFA89B7-1EE7-40AF-829E-E2866726F646}"/>
              </a:ext>
            </a:extLst>
          </p:cNvPr>
          <p:cNvSpPr txBox="1"/>
          <p:nvPr/>
        </p:nvSpPr>
        <p:spPr>
          <a:xfrm>
            <a:off x="3445944" y="2048881"/>
            <a:ext cx="6100263" cy="415498"/>
          </a:xfrm>
          <a:prstGeom prst="rect">
            <a:avLst/>
          </a:prstGeom>
          <a:solidFill>
            <a:srgbClr val="990033"/>
          </a:solidFill>
        </p:spPr>
        <p:txBody>
          <a:bodyPr wrap="square" rtlCol="0">
            <a:spAutoFit/>
          </a:bodyPr>
          <a:lstStyle/>
          <a:p>
            <a:pPr marL="171450" indent="-171450">
              <a:buFont typeface="Wingdings" panose="05000000000000000000" pitchFamily="2" charset="2"/>
              <a:buChar char="l"/>
              <a:defRPr/>
            </a:pPr>
            <a:r>
              <a:rPr lang="ja-JP" altLang="en-US" sz="1050" b="0" u="none" dirty="0">
                <a:solidFill>
                  <a:schemeClr val="bg1"/>
                </a:solidFill>
              </a:rPr>
              <a:t>評価項目（社会的課題の解決、支援先・導入先への貢献度、革新性）に照らし、当該案件のどのような点が優れているのか、具体的に記入してください。</a:t>
            </a:r>
            <a:endParaRPr lang="en-US" altLang="ja-JP" sz="1050" b="0" u="none" dirty="0">
              <a:solidFill>
                <a:schemeClr val="bg1"/>
              </a:solidFill>
            </a:endParaRPr>
          </a:p>
        </p:txBody>
      </p:sp>
    </p:spTree>
    <p:extLst>
      <p:ext uri="{BB962C8B-B14F-4D97-AF65-F5344CB8AC3E}">
        <p14:creationId xmlns:p14="http://schemas.microsoft.com/office/powerpoint/2010/main" val="3353934171"/>
      </p:ext>
    </p:extLst>
  </p:cSld>
  <p:clrMapOvr>
    <a:masterClrMapping/>
  </p:clrMapOvr>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1382</Words>
  <Application>Microsoft Office PowerPoint</Application>
  <PresentationFormat>A4 210 x 297 mm</PresentationFormat>
  <Paragraphs>157</Paragraphs>
  <Slides>6</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Meiryo UI</vt:lpstr>
      <vt:lpstr>ＭＳ Ｐゴシック</vt:lpstr>
      <vt:lpstr>メイリオ</vt:lpstr>
      <vt:lpstr>Arial</vt:lpstr>
      <vt:lpstr>Calibri</vt:lpstr>
      <vt:lpstr>Wingdings</vt:lpstr>
      <vt:lpstr>【機○・記載例なし】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2024-06-17T02:28:05Z</dcterms:created>
  <dcterms:modified xsi:type="dcterms:W3CDTF">2024-06-17T02:28:17Z</dcterms:modified>
</cp:coreProperties>
</file>